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handoutMasterIdLst>
    <p:handoutMasterId r:id="rId62"/>
  </p:handoutMasterIdLst>
  <p:sldIdLst>
    <p:sldId id="392" r:id="rId2"/>
    <p:sldId id="393" r:id="rId3"/>
    <p:sldId id="444" r:id="rId4"/>
    <p:sldId id="445" r:id="rId5"/>
    <p:sldId id="401" r:id="rId6"/>
    <p:sldId id="402" r:id="rId7"/>
    <p:sldId id="404" r:id="rId8"/>
    <p:sldId id="406" r:id="rId9"/>
    <p:sldId id="407" r:id="rId10"/>
    <p:sldId id="408" r:id="rId11"/>
    <p:sldId id="409" r:id="rId12"/>
    <p:sldId id="410" r:id="rId13"/>
    <p:sldId id="411" r:id="rId14"/>
    <p:sldId id="412" r:id="rId15"/>
    <p:sldId id="413" r:id="rId16"/>
    <p:sldId id="414" r:id="rId17"/>
    <p:sldId id="415" r:id="rId18"/>
    <p:sldId id="417" r:id="rId19"/>
    <p:sldId id="418" r:id="rId20"/>
    <p:sldId id="419" r:id="rId21"/>
    <p:sldId id="420" r:id="rId22"/>
    <p:sldId id="450" r:id="rId23"/>
    <p:sldId id="422" r:id="rId24"/>
    <p:sldId id="423" r:id="rId25"/>
    <p:sldId id="424" r:id="rId26"/>
    <p:sldId id="425" r:id="rId27"/>
    <p:sldId id="426" r:id="rId28"/>
    <p:sldId id="427" r:id="rId29"/>
    <p:sldId id="428" r:id="rId30"/>
    <p:sldId id="429" r:id="rId31"/>
    <p:sldId id="430" r:id="rId32"/>
    <p:sldId id="431" r:id="rId33"/>
    <p:sldId id="432" r:id="rId34"/>
    <p:sldId id="433" r:id="rId35"/>
    <p:sldId id="434" r:id="rId36"/>
    <p:sldId id="435" r:id="rId37"/>
    <p:sldId id="436" r:id="rId38"/>
    <p:sldId id="437" r:id="rId39"/>
    <p:sldId id="439" r:id="rId40"/>
    <p:sldId id="441" r:id="rId41"/>
    <p:sldId id="442" r:id="rId42"/>
    <p:sldId id="372" r:id="rId43"/>
    <p:sldId id="373" r:id="rId44"/>
    <p:sldId id="374" r:id="rId45"/>
    <p:sldId id="375" r:id="rId46"/>
    <p:sldId id="376" r:id="rId47"/>
    <p:sldId id="377" r:id="rId48"/>
    <p:sldId id="378" r:id="rId49"/>
    <p:sldId id="379" r:id="rId50"/>
    <p:sldId id="381" r:id="rId51"/>
    <p:sldId id="382" r:id="rId52"/>
    <p:sldId id="384" r:id="rId53"/>
    <p:sldId id="385" r:id="rId54"/>
    <p:sldId id="386" r:id="rId55"/>
    <p:sldId id="387" r:id="rId56"/>
    <p:sldId id="388" r:id="rId57"/>
    <p:sldId id="390" r:id="rId58"/>
    <p:sldId id="371" r:id="rId59"/>
    <p:sldId id="370" r:id="rId6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333333"/>
    <a:srgbClr val="800000"/>
    <a:srgbClr val="0000FF"/>
    <a:srgbClr val="00FFFF"/>
    <a:srgbClr val="00FF00"/>
    <a:srgbClr val="FF0000"/>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4" autoAdjust="0"/>
    <p:restoredTop sz="74625" autoAdjust="0"/>
  </p:normalViewPr>
  <p:slideViewPr>
    <p:cSldViewPr>
      <p:cViewPr>
        <p:scale>
          <a:sx n="75" d="100"/>
          <a:sy n="75" d="100"/>
        </p:scale>
        <p:origin x="2670" y="3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22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5462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15462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5462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defRPr>
            </a:lvl1pPr>
          </a:lstStyle>
          <a:p>
            <a:pPr>
              <a:defRPr/>
            </a:pPr>
            <a:fld id="{935A5FAF-23E0-43AF-93B7-A0D974EBC6FA}" type="slidenum">
              <a:rPr lang="en-US" altLang="zh-CN"/>
              <a:pPr>
                <a:defRPr/>
              </a:pPr>
              <a:t>‹#›</a:t>
            </a:fld>
            <a:endParaRPr lang="en-US" altLang="zh-CN"/>
          </a:p>
        </p:txBody>
      </p:sp>
    </p:spTree>
    <p:extLst>
      <p:ext uri="{BB962C8B-B14F-4D97-AF65-F5344CB8AC3E}">
        <p14:creationId xmlns:p14="http://schemas.microsoft.com/office/powerpoint/2010/main" val="13626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566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566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566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defRPr>
            </a:lvl1pPr>
          </a:lstStyle>
          <a:p>
            <a:pPr>
              <a:defRPr/>
            </a:pPr>
            <a:fld id="{7D17CF82-4EB3-4209-9613-A4C5B2EE1304}" type="slidenum">
              <a:rPr lang="en-US" altLang="zh-CN"/>
              <a:pPr>
                <a:defRPr/>
              </a:pPr>
              <a:t>‹#›</a:t>
            </a:fld>
            <a:endParaRPr lang="en-US" altLang="zh-CN"/>
          </a:p>
        </p:txBody>
      </p:sp>
    </p:spTree>
    <p:extLst>
      <p:ext uri="{BB962C8B-B14F-4D97-AF65-F5344CB8AC3E}">
        <p14:creationId xmlns:p14="http://schemas.microsoft.com/office/powerpoint/2010/main" val="37218449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dirty="0" smtClean="0">
                <a:solidFill>
                  <a:srgbClr val="003366"/>
                </a:solidFill>
                <a:latin typeface="Arial" panose="020B0604020202020204" pitchFamily="34" charset="0"/>
              </a:rPr>
              <a:t>地球数字化带来的任务，一方面要求处理对象的数字化，一方面要求处理时的直观性。因此给我们带来了许多的研究课题和研究方向。</a:t>
            </a:r>
          </a:p>
          <a:p>
            <a:endParaRPr lang="zh-CN" altLang="en-US" dirty="0" smtClean="0">
              <a:latin typeface="Arial" panose="020B0604020202020204" pitchFamily="34" charset="0"/>
            </a:endParaRPr>
          </a:p>
        </p:txBody>
      </p:sp>
      <p:sp>
        <p:nvSpPr>
          <p:cNvPr id="19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80B00CDC-BBB9-4B11-9291-0C6F9FA4EC20}" type="slidenum">
              <a:rPr lang="en-US" altLang="zh-CN" smtClean="0">
                <a:latin typeface="Arial" panose="020B0604020202020204" pitchFamily="34" charset="0"/>
              </a:rPr>
              <a:pPr/>
              <a:t>5</a:t>
            </a:fld>
            <a:endParaRPr lang="en-US" altLang="zh-CN" smtClean="0">
              <a:latin typeface="Arial" panose="020B0604020202020204" pitchFamily="34" charset="0"/>
            </a:endParaRPr>
          </a:p>
        </p:txBody>
      </p:sp>
    </p:spTree>
    <p:extLst>
      <p:ext uri="{BB962C8B-B14F-4D97-AF65-F5344CB8AC3E}">
        <p14:creationId xmlns:p14="http://schemas.microsoft.com/office/powerpoint/2010/main" val="384297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D17CF82-4EB3-4209-9613-A4C5B2EE1304}" type="slidenum">
              <a:rPr lang="en-US" altLang="zh-CN" smtClean="0"/>
              <a:pPr>
                <a:defRPr/>
              </a:pPr>
              <a:t>20</a:t>
            </a:fld>
            <a:endParaRPr lang="en-US" altLang="zh-CN"/>
          </a:p>
        </p:txBody>
      </p:sp>
    </p:spTree>
    <p:extLst>
      <p:ext uri="{BB962C8B-B14F-4D97-AF65-F5344CB8AC3E}">
        <p14:creationId xmlns:p14="http://schemas.microsoft.com/office/powerpoint/2010/main" val="971032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Gamma</a:t>
            </a:r>
            <a:r>
              <a:rPr lang="en-US" altLang="zh-CN" baseline="0" dirty="0" smtClean="0"/>
              <a:t> </a:t>
            </a:r>
            <a:r>
              <a:rPr lang="zh-CN" altLang="en-US" baseline="0" dirty="0" smtClean="0"/>
              <a:t>刀</a:t>
            </a:r>
            <a:endParaRPr lang="zh-CN" altLang="en-US" dirty="0"/>
          </a:p>
        </p:txBody>
      </p:sp>
      <p:sp>
        <p:nvSpPr>
          <p:cNvPr id="4" name="灯片编号占位符 3"/>
          <p:cNvSpPr>
            <a:spLocks noGrp="1"/>
          </p:cNvSpPr>
          <p:nvPr>
            <p:ph type="sldNum" sz="quarter" idx="10"/>
          </p:nvPr>
        </p:nvSpPr>
        <p:spPr/>
        <p:txBody>
          <a:bodyPr/>
          <a:lstStyle/>
          <a:p>
            <a:pPr>
              <a:defRPr/>
            </a:pPr>
            <a:fld id="{7D17CF82-4EB3-4209-9613-A4C5B2EE1304}" type="slidenum">
              <a:rPr lang="en-US" altLang="zh-CN" smtClean="0"/>
              <a:pPr>
                <a:defRPr/>
              </a:pPr>
              <a:t>24</a:t>
            </a:fld>
            <a:endParaRPr lang="en-US" altLang="zh-CN"/>
          </a:p>
        </p:txBody>
      </p:sp>
    </p:spTree>
    <p:extLst>
      <p:ext uri="{BB962C8B-B14F-4D97-AF65-F5344CB8AC3E}">
        <p14:creationId xmlns:p14="http://schemas.microsoft.com/office/powerpoint/2010/main" val="3647996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pSp>
        <p:nvGrpSpPr>
          <p:cNvPr id="4" name="组合 4"/>
          <p:cNvGrpSpPr>
            <a:grpSpLocks/>
          </p:cNvGrpSpPr>
          <p:nvPr userDrawn="1"/>
        </p:nvGrpSpPr>
        <p:grpSpPr bwMode="auto">
          <a:xfrm>
            <a:off x="0" y="6126163"/>
            <a:ext cx="9144000" cy="731837"/>
            <a:chOff x="1" y="2947547"/>
            <a:chExt cx="9143999" cy="2827685"/>
          </a:xfrm>
        </p:grpSpPr>
        <p:sp>
          <p:nvSpPr>
            <p:cNvPr id="5" name="任意多边形 4"/>
            <p:cNvSpPr/>
            <p:nvPr/>
          </p:nvSpPr>
          <p:spPr>
            <a:xfrm>
              <a:off x="1" y="2947547"/>
              <a:ext cx="9143999" cy="2300177"/>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任意多边形 5"/>
            <p:cNvSpPr/>
            <p:nvPr/>
          </p:nvSpPr>
          <p:spPr>
            <a:xfrm>
              <a:off x="1" y="3560928"/>
              <a:ext cx="9143999" cy="2214304"/>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grpSp>
      <p:grpSp>
        <p:nvGrpSpPr>
          <p:cNvPr id="7" name="组合 7"/>
          <p:cNvGrpSpPr>
            <a:grpSpLocks/>
          </p:cNvGrpSpPr>
          <p:nvPr userDrawn="1"/>
        </p:nvGrpSpPr>
        <p:grpSpPr bwMode="auto">
          <a:xfrm rot="10800000">
            <a:off x="0" y="0"/>
            <a:ext cx="9144000" cy="1882775"/>
            <a:chOff x="1" y="2994858"/>
            <a:chExt cx="9144001" cy="3162457"/>
          </a:xfrm>
        </p:grpSpPr>
        <p:sp>
          <p:nvSpPr>
            <p:cNvPr id="8" name="任意多边形 7"/>
            <p:cNvSpPr/>
            <p:nvPr/>
          </p:nvSpPr>
          <p:spPr>
            <a:xfrm>
              <a:off x="1" y="2997524"/>
              <a:ext cx="9144001" cy="2154524"/>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任意多边形 8"/>
            <p:cNvSpPr/>
            <p:nvPr/>
          </p:nvSpPr>
          <p:spPr>
            <a:xfrm>
              <a:off x="1" y="3477492"/>
              <a:ext cx="9144001" cy="268249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grpSp>
      <p:sp>
        <p:nvSpPr>
          <p:cNvPr id="10" name="文本框 9"/>
          <p:cNvSpPr txBox="1"/>
          <p:nvPr userDrawn="1"/>
        </p:nvSpPr>
        <p:spPr>
          <a:xfrm>
            <a:off x="8702675" y="6511925"/>
            <a:ext cx="211138" cy="214313"/>
          </a:xfrm>
          <a:prstGeom prst="rect">
            <a:avLst/>
          </a:prstGeom>
          <a:noFill/>
          <a:ln>
            <a:solidFill>
              <a:schemeClr val="bg1">
                <a:lumMod val="75000"/>
              </a:schemeClr>
            </a:solidFill>
          </a:ln>
        </p:spPr>
        <p:txBody>
          <a:bodyPr wrap="none" lIns="72000" tIns="72000" rIns="72000" bIns="72000" anchor="ctr"/>
          <a:lstStyle/>
          <a:p>
            <a:pPr algn="ctr" eaLnBrk="1" hangingPunct="1">
              <a:defRPr/>
            </a:pPr>
            <a:fld id="{A4188C60-DFD8-489B-8D89-ADDF0538D7BE}" type="slidenum">
              <a:rPr lang="zh-CN" altLang="en-US" sz="800" b="1">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pPr algn="ctr" eaLnBrk="1" hangingPunct="1">
                <a:defRPr/>
              </a:p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userDrawn="1"/>
        </p:nvSpPr>
        <p:spPr>
          <a:xfrm>
            <a:off x="454025" y="6511925"/>
            <a:ext cx="501650" cy="214313"/>
          </a:xfrm>
          <a:prstGeom prst="rect">
            <a:avLst/>
          </a:prstGeom>
        </p:spPr>
        <p:txBody>
          <a:bodyPr wrap="none" lIns="0">
            <a:spAutoFit/>
          </a:bodyPr>
          <a:lstStyle/>
          <a:p>
            <a:pPr eaLnBrk="1" hangingPunct="1">
              <a:defRPr/>
            </a:pPr>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天津大学</a:t>
            </a:r>
          </a:p>
        </p:txBody>
      </p:sp>
      <p:pic>
        <p:nvPicPr>
          <p:cNvPr id="12" name="图片 1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56563" y="288925"/>
            <a:ext cx="758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userDrawn="1"/>
        </p:nvSpPr>
        <p:spPr>
          <a:xfrm>
            <a:off x="7351713" y="6516688"/>
            <a:ext cx="708025" cy="215900"/>
          </a:xfrm>
          <a:prstGeom prst="rect">
            <a:avLst/>
          </a:prstGeom>
        </p:spPr>
        <p:txBody>
          <a:bodyPr wrap="none" lIns="0">
            <a:spAutoFit/>
          </a:bodyPr>
          <a:lstStyle/>
          <a:p>
            <a:pPr eaLnBrk="1" hangingPunct="1">
              <a:defRPr/>
            </a:pPr>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数字图像处理</a:t>
            </a:r>
          </a:p>
        </p:txBody>
      </p:sp>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r>
              <a:rPr lang="zh-CN" altLang="en-US" smtClean="0"/>
              <a:t>单击此处编辑母版标题样式</a:t>
            </a:r>
            <a:endParaRPr lang="zh-CN" altLang="en-US" dirty="0"/>
          </a:p>
        </p:txBody>
      </p:sp>
      <p:sp>
        <p:nvSpPr>
          <p:cNvPr id="22" name="内容占位符 2"/>
          <p:cNvSpPr>
            <a:spLocks noGrp="1"/>
          </p:cNvSpPr>
          <p:nvPr>
            <p:ph idx="1"/>
          </p:nvPr>
        </p:nvSpPr>
        <p:spPr>
          <a:xfrm>
            <a:off x="361950" y="1685859"/>
            <a:ext cx="8229600" cy="4511741"/>
          </a:xfrm>
          <a:prstGeom prst="rect">
            <a:avLst/>
          </a:prstGeom>
        </p:spPr>
        <p:txBody>
          <a:bodyPr/>
          <a:lstStyle>
            <a:lvl1pPr marL="285750" indent="-285750">
              <a:buClr>
                <a:srgbClr val="04619D"/>
              </a:buClr>
              <a:buFont typeface="Wingdings" panose="05000000000000000000" pitchFamily="2" charset="2"/>
              <a:buChar char="n"/>
              <a:defRPr sz="1800">
                <a:latin typeface="+mj-ea"/>
                <a:ea typeface="+mj-ea"/>
              </a:defRPr>
            </a:lvl1pPr>
            <a:lvl2pPr marL="800100" indent="-342900">
              <a:buClr>
                <a:srgbClr val="04619D"/>
              </a:buClr>
              <a:buFont typeface="Wingdings" panose="05000000000000000000" pitchFamily="2" charset="2"/>
              <a:buChar char="l"/>
              <a:defRPr sz="1800">
                <a:latin typeface="+mj-ea"/>
                <a:ea typeface="+mj-ea"/>
              </a:defRPr>
            </a:lvl2pPr>
            <a:lvl3pPr marL="1200150" indent="-342900">
              <a:buFont typeface="Wingdings" panose="05000000000000000000" pitchFamily="2" charset="2"/>
              <a:buChar char="l"/>
              <a:defRPr sz="1600">
                <a:latin typeface="+mj-ea"/>
                <a:ea typeface="+mj-ea"/>
              </a:defRPr>
            </a:lvl3pPr>
          </a:lstStyle>
          <a:p>
            <a:pPr lvl="0"/>
            <a:r>
              <a:rPr lang="zh-CN" altLang="en-US" smtClean="0"/>
              <a:t>单击此处编辑母版文本样式</a:t>
            </a:r>
          </a:p>
          <a:p>
            <a:pPr lvl="1"/>
            <a:r>
              <a:rPr lang="zh-CN" altLang="en-US" smtClean="0"/>
              <a:t>第二级</a:t>
            </a:r>
          </a:p>
          <a:p>
            <a:pPr lvl="2"/>
            <a:r>
              <a:rPr lang="zh-CN" altLang="en-US" smtClean="0"/>
              <a:t>第三级</a:t>
            </a:r>
          </a:p>
        </p:txBody>
      </p:sp>
    </p:spTree>
    <p:extLst>
      <p:ext uri="{BB962C8B-B14F-4D97-AF65-F5344CB8AC3E}">
        <p14:creationId xmlns:p14="http://schemas.microsoft.com/office/powerpoint/2010/main" val="2170545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ACB4E47-D959-4E66-A0D7-F12CF6F53B65}" type="slidenum">
              <a:rPr lang="en-US" altLang="zh-CN"/>
              <a:pPr>
                <a:defRPr/>
              </a:pPr>
              <a:t>‹#›</a:t>
            </a:fld>
            <a:endParaRPr lang="en-US" altLang="zh-CN"/>
          </a:p>
        </p:txBody>
      </p:sp>
    </p:spTree>
    <p:extLst>
      <p:ext uri="{BB962C8B-B14F-4D97-AF65-F5344CB8AC3E}">
        <p14:creationId xmlns:p14="http://schemas.microsoft.com/office/powerpoint/2010/main" val="3053237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3B8B87B1-C272-4BA7-92C0-E604F934F674}" type="slidenum">
              <a:rPr lang="en-US" altLang="zh-CN"/>
              <a:pPr>
                <a:defRPr/>
              </a:pPr>
              <a:t>‹#›</a:t>
            </a:fld>
            <a:endParaRPr lang="en-US" altLang="zh-CN"/>
          </a:p>
        </p:txBody>
      </p:sp>
    </p:spTree>
    <p:extLst>
      <p:ext uri="{BB962C8B-B14F-4D97-AF65-F5344CB8AC3E}">
        <p14:creationId xmlns:p14="http://schemas.microsoft.com/office/powerpoint/2010/main" val="998283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AC795EA-FBF5-4CCC-B30E-8C9B95480168}" type="slidenum">
              <a:rPr lang="en-US" altLang="zh-CN"/>
              <a:pPr>
                <a:defRPr/>
              </a:pPr>
              <a:t>‹#›</a:t>
            </a:fld>
            <a:endParaRPr lang="en-US" altLang="zh-CN"/>
          </a:p>
        </p:txBody>
      </p:sp>
    </p:spTree>
    <p:extLst>
      <p:ext uri="{BB962C8B-B14F-4D97-AF65-F5344CB8AC3E}">
        <p14:creationId xmlns:p14="http://schemas.microsoft.com/office/powerpoint/2010/main" val="1223164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07323B04-1B76-4648-8F69-5EEAD18E12E8}" type="slidenum">
              <a:rPr lang="en-US" altLang="zh-CN"/>
              <a:pPr>
                <a:defRPr/>
              </a:pPr>
              <a:t>‹#›</a:t>
            </a:fld>
            <a:endParaRPr lang="en-US" altLang="zh-CN"/>
          </a:p>
        </p:txBody>
      </p:sp>
    </p:spTree>
    <p:extLst>
      <p:ext uri="{BB962C8B-B14F-4D97-AF65-F5344CB8AC3E}">
        <p14:creationId xmlns:p14="http://schemas.microsoft.com/office/powerpoint/2010/main" val="761346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a:prstGeom prst="rect">
            <a:avLst/>
          </a:prstGeom>
        </p:spPr>
        <p:txBody>
          <a:bodyPr/>
          <a:lstStyle/>
          <a:p>
            <a:pPr lvl="0"/>
            <a:r>
              <a:rPr lang="zh-CN" altLang="en-US" noProof="0" smtClean="0"/>
              <a:t>单击图标添加表格</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A2FE2214-AFAF-4610-98AA-546076FCB6C3}" type="slidenum">
              <a:rPr lang="en-US" altLang="zh-CN"/>
              <a:pPr>
                <a:defRPr/>
              </a:pPr>
              <a:t>‹#›</a:t>
            </a:fld>
            <a:endParaRPr lang="en-US" altLang="zh-CN"/>
          </a:p>
        </p:txBody>
      </p:sp>
    </p:spTree>
    <p:extLst>
      <p:ext uri="{BB962C8B-B14F-4D97-AF65-F5344CB8AC3E}">
        <p14:creationId xmlns:p14="http://schemas.microsoft.com/office/powerpoint/2010/main" val="2563725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413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83980" name="Rectangle 12"/>
          <p:cNvSpPr>
            <a:spLocks noGrp="1" noChangeArrowheads="1"/>
          </p:cNvSpPr>
          <p:nvPr>
            <p:ph type="ctrTitle"/>
          </p:nvPr>
        </p:nvSpPr>
        <p:spPr bwMode="auto">
          <a:xfrm>
            <a:off x="990600" y="1676400"/>
            <a:ext cx="7772400" cy="1462088"/>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a:lvl1pPr>
          </a:lstStyle>
          <a:p>
            <a:r>
              <a:rPr lang="zh-CN" altLang="en-US" smtClean="0"/>
              <a:t>单击此处编辑母版标题样式</a:t>
            </a:r>
            <a:endParaRPr lang="zh-CN" altLang="en-US"/>
          </a:p>
        </p:txBody>
      </p:sp>
      <p:sp>
        <p:nvSpPr>
          <p:cNvPr id="83981" name="Rectangle 13"/>
          <p:cNvSpPr>
            <a:spLocks noGrp="1" noChangeArrowheads="1"/>
          </p:cNvSpPr>
          <p:nvPr>
            <p:ph type="subTitle" idx="1"/>
          </p:nvPr>
        </p:nvSpPr>
        <p:spPr bwMode="auto">
          <a:xfrm>
            <a:off x="1371600" y="3886200"/>
            <a:ext cx="64008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CAA925F5-0071-42A5-8B0A-D95EF6AC7383}" type="slidenum">
              <a:rPr lang="en-US" altLang="zh-CN"/>
              <a:pPr>
                <a:defRPr/>
              </a:pPr>
              <a:t>‹#›</a:t>
            </a:fld>
            <a:endParaRPr lang="en-US" altLang="zh-CN"/>
          </a:p>
        </p:txBody>
      </p:sp>
    </p:spTree>
    <p:extLst>
      <p:ext uri="{BB962C8B-B14F-4D97-AF65-F5344CB8AC3E}">
        <p14:creationId xmlns:p14="http://schemas.microsoft.com/office/powerpoint/2010/main" val="1300366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5" name="组合 4"/>
          <p:cNvGrpSpPr>
            <a:grpSpLocks/>
          </p:cNvGrpSpPr>
          <p:nvPr userDrawn="1"/>
        </p:nvGrpSpPr>
        <p:grpSpPr bwMode="auto">
          <a:xfrm>
            <a:off x="0" y="6126163"/>
            <a:ext cx="9144000" cy="731837"/>
            <a:chOff x="1" y="2947547"/>
            <a:chExt cx="9143999" cy="2827685"/>
          </a:xfrm>
        </p:grpSpPr>
        <p:sp>
          <p:nvSpPr>
            <p:cNvPr id="6" name="任意多边形 5"/>
            <p:cNvSpPr/>
            <p:nvPr/>
          </p:nvSpPr>
          <p:spPr>
            <a:xfrm>
              <a:off x="1" y="2947547"/>
              <a:ext cx="9143999" cy="2300177"/>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任意多边形 6"/>
            <p:cNvSpPr/>
            <p:nvPr/>
          </p:nvSpPr>
          <p:spPr>
            <a:xfrm>
              <a:off x="1" y="3560928"/>
              <a:ext cx="9143999" cy="2214304"/>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grpSp>
      <p:grpSp>
        <p:nvGrpSpPr>
          <p:cNvPr id="8" name="组合 7"/>
          <p:cNvGrpSpPr>
            <a:grpSpLocks/>
          </p:cNvGrpSpPr>
          <p:nvPr userDrawn="1"/>
        </p:nvGrpSpPr>
        <p:grpSpPr bwMode="auto">
          <a:xfrm rot="10800000">
            <a:off x="0" y="0"/>
            <a:ext cx="9144000" cy="1882775"/>
            <a:chOff x="1" y="2994858"/>
            <a:chExt cx="9144001" cy="3162457"/>
          </a:xfrm>
        </p:grpSpPr>
        <p:sp>
          <p:nvSpPr>
            <p:cNvPr id="9" name="任意多边形 8"/>
            <p:cNvSpPr/>
            <p:nvPr/>
          </p:nvSpPr>
          <p:spPr>
            <a:xfrm>
              <a:off x="1" y="2997524"/>
              <a:ext cx="9144001" cy="2154524"/>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任意多边形 9"/>
            <p:cNvSpPr/>
            <p:nvPr/>
          </p:nvSpPr>
          <p:spPr>
            <a:xfrm>
              <a:off x="1" y="3477492"/>
              <a:ext cx="9144001" cy="268249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grpSp>
      <p:sp>
        <p:nvSpPr>
          <p:cNvPr id="11" name="文本框 10"/>
          <p:cNvSpPr txBox="1"/>
          <p:nvPr userDrawn="1"/>
        </p:nvSpPr>
        <p:spPr>
          <a:xfrm>
            <a:off x="8702675" y="6511925"/>
            <a:ext cx="211138" cy="214313"/>
          </a:xfrm>
          <a:prstGeom prst="rect">
            <a:avLst/>
          </a:prstGeom>
          <a:noFill/>
          <a:ln>
            <a:solidFill>
              <a:schemeClr val="bg1">
                <a:lumMod val="75000"/>
              </a:schemeClr>
            </a:solidFill>
          </a:ln>
        </p:spPr>
        <p:txBody>
          <a:bodyPr wrap="none" lIns="72000" tIns="72000" rIns="72000" bIns="72000" anchor="ctr"/>
          <a:lstStyle/>
          <a:p>
            <a:pPr algn="ctr" eaLnBrk="1" hangingPunct="1">
              <a:defRPr/>
            </a:pPr>
            <a:fld id="{E9573FB8-9462-4765-8D4F-AFBEEE858011}" type="slidenum">
              <a:rPr lang="zh-CN" altLang="en-US" sz="800" b="1">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pPr algn="ctr" eaLnBrk="1" hangingPunct="1">
                <a:defRPr/>
              </a:p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454025" y="6511925"/>
            <a:ext cx="501650" cy="214313"/>
          </a:xfrm>
          <a:prstGeom prst="rect">
            <a:avLst/>
          </a:prstGeom>
        </p:spPr>
        <p:txBody>
          <a:bodyPr wrap="none" lIns="0">
            <a:spAutoFit/>
          </a:bodyPr>
          <a:lstStyle/>
          <a:p>
            <a:pPr eaLnBrk="1" hangingPunct="1">
              <a:defRPr/>
            </a:pPr>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天津大学</a:t>
            </a: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56563" y="288925"/>
            <a:ext cx="758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userDrawn="1"/>
        </p:nvSpPr>
        <p:spPr>
          <a:xfrm>
            <a:off x="7351713" y="6516688"/>
            <a:ext cx="708025" cy="215900"/>
          </a:xfrm>
          <a:prstGeom prst="rect">
            <a:avLst/>
          </a:prstGeom>
        </p:spPr>
        <p:txBody>
          <a:bodyPr wrap="none" lIns="0">
            <a:spAutoFit/>
          </a:bodyPr>
          <a:lstStyle/>
          <a:p>
            <a:pPr eaLnBrk="1" hangingPunct="1">
              <a:defRPr/>
            </a:pPr>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数字图像处理</a:t>
            </a:r>
          </a:p>
        </p:txBody>
      </p:sp>
      <p:sp>
        <p:nvSpPr>
          <p:cNvPr id="15" name="标题 1"/>
          <p:cNvSpPr>
            <a:spLocks noGrp="1"/>
          </p:cNvSpPr>
          <p:nvPr>
            <p:ph type="title"/>
          </p:nvPr>
        </p:nvSpPr>
        <p:spPr>
          <a:xfrm>
            <a:off x="453759" y="685800"/>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200" b="1"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r>
              <a:rPr lang="zh-CN" altLang="en-US" smtClean="0"/>
              <a:t>单击此处编辑母版标题样式</a:t>
            </a:r>
            <a:endParaRPr lang="zh-CN" altLang="en-US" dirty="0"/>
          </a:p>
        </p:txBody>
      </p:sp>
      <p:sp>
        <p:nvSpPr>
          <p:cNvPr id="18" name="内容占位符 2"/>
          <p:cNvSpPr>
            <a:spLocks noGrp="1"/>
          </p:cNvSpPr>
          <p:nvPr>
            <p:ph idx="1"/>
          </p:nvPr>
        </p:nvSpPr>
        <p:spPr>
          <a:xfrm>
            <a:off x="361950" y="1685859"/>
            <a:ext cx="8229600" cy="4511741"/>
          </a:xfrm>
          <a:prstGeom prst="rect">
            <a:avLst/>
          </a:prstGeom>
        </p:spPr>
        <p:txBody>
          <a:bodyPr/>
          <a:lstStyle>
            <a:lvl1pPr marL="285750" indent="-285750">
              <a:buClr>
                <a:srgbClr val="04619D"/>
              </a:buClr>
              <a:buFont typeface="Wingdings" panose="05000000000000000000" pitchFamily="2" charset="2"/>
              <a:buChar char="n"/>
              <a:defRPr sz="2000">
                <a:latin typeface="+mj-ea"/>
                <a:ea typeface="+mj-ea"/>
              </a:defRPr>
            </a:lvl1pPr>
            <a:lvl2pPr marL="800100" indent="-342900">
              <a:buClr>
                <a:srgbClr val="04619D"/>
              </a:buClr>
              <a:buFont typeface="Wingdings" panose="05000000000000000000" pitchFamily="2" charset="2"/>
              <a:buChar char="l"/>
              <a:defRPr sz="1800">
                <a:latin typeface="+mj-ea"/>
                <a:ea typeface="+mj-ea"/>
              </a:defRPr>
            </a:lvl2pPr>
            <a:lvl3pPr marL="1200150" indent="-342900">
              <a:buFont typeface="Wingdings" panose="05000000000000000000" pitchFamily="2" charset="2"/>
              <a:buChar char="l"/>
              <a:defRPr sz="1600">
                <a:latin typeface="+mj-ea"/>
                <a:ea typeface="+mj-ea"/>
              </a:defRPr>
            </a:lvl3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21" name="文本占位符 20"/>
          <p:cNvSpPr>
            <a:spLocks noGrp="1"/>
          </p:cNvSpPr>
          <p:nvPr>
            <p:ph type="body" sz="quarter" idx="10"/>
          </p:nvPr>
        </p:nvSpPr>
        <p:spPr>
          <a:xfrm>
            <a:off x="0" y="-1281"/>
            <a:ext cx="5108575" cy="534681"/>
          </a:xfrm>
          <a:prstGeom prst="rect">
            <a:avLst/>
          </a:prstGeom>
        </p:spPr>
        <p:txBody>
          <a:bodyPr/>
          <a:lstStyle>
            <a:lvl1pPr marL="0" indent="0">
              <a:buNone/>
              <a:defRPr lang="zh-CN" altLang="en-US" sz="2400" b="1"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r>
              <a:rPr lang="zh-CN" altLang="en-US" smtClean="0"/>
              <a:t>单击此处编辑母版文本样式</a:t>
            </a:r>
          </a:p>
        </p:txBody>
      </p:sp>
    </p:spTree>
    <p:extLst>
      <p:ext uri="{BB962C8B-B14F-4D97-AF65-F5344CB8AC3E}">
        <p14:creationId xmlns:p14="http://schemas.microsoft.com/office/powerpoint/2010/main" val="2012523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A7C496E3-9566-462F-AE58-01614A6F055B}" type="slidenum">
              <a:rPr lang="en-US" altLang="zh-CN"/>
              <a:pPr>
                <a:defRPr/>
              </a:pPr>
              <a:t>‹#›</a:t>
            </a:fld>
            <a:endParaRPr lang="en-US" altLang="zh-CN"/>
          </a:p>
        </p:txBody>
      </p:sp>
    </p:spTree>
    <p:extLst>
      <p:ext uri="{BB962C8B-B14F-4D97-AF65-F5344CB8AC3E}">
        <p14:creationId xmlns:p14="http://schemas.microsoft.com/office/powerpoint/2010/main" val="3619916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61521D52-0F8C-4704-8544-99FE7AC2AF8E}" type="slidenum">
              <a:rPr lang="en-US" altLang="zh-CN"/>
              <a:pPr>
                <a:defRPr/>
              </a:pPr>
              <a:t>‹#›</a:t>
            </a:fld>
            <a:endParaRPr lang="en-US" altLang="zh-CN"/>
          </a:p>
        </p:txBody>
      </p:sp>
    </p:spTree>
    <p:extLst>
      <p:ext uri="{BB962C8B-B14F-4D97-AF65-F5344CB8AC3E}">
        <p14:creationId xmlns:p14="http://schemas.microsoft.com/office/powerpoint/2010/main" val="1161663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288FC392-241F-407D-89B2-D4DAE2D715A5}" type="slidenum">
              <a:rPr lang="en-US" altLang="zh-CN"/>
              <a:pPr>
                <a:defRPr/>
              </a:pPr>
              <a:t>‹#›</a:t>
            </a:fld>
            <a:endParaRPr lang="en-US" altLang="zh-CN"/>
          </a:p>
        </p:txBody>
      </p:sp>
    </p:spTree>
    <p:extLst>
      <p:ext uri="{BB962C8B-B14F-4D97-AF65-F5344CB8AC3E}">
        <p14:creationId xmlns:p14="http://schemas.microsoft.com/office/powerpoint/2010/main" val="74220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C764AF98-5741-4B73-89E0-E69C04C0C896}" type="slidenum">
              <a:rPr lang="en-US" altLang="zh-CN"/>
              <a:pPr>
                <a:defRPr/>
              </a:pPr>
              <a:t>‹#›</a:t>
            </a:fld>
            <a:endParaRPr lang="en-US" altLang="zh-CN"/>
          </a:p>
        </p:txBody>
      </p:sp>
    </p:spTree>
    <p:extLst>
      <p:ext uri="{BB962C8B-B14F-4D97-AF65-F5344CB8AC3E}">
        <p14:creationId xmlns:p14="http://schemas.microsoft.com/office/powerpoint/2010/main" val="927047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2B8DA8FB-DB38-44C6-A85F-76F4EADB78D1}" type="slidenum">
              <a:rPr lang="en-US" altLang="zh-CN"/>
              <a:pPr>
                <a:defRPr/>
              </a:pPr>
              <a:t>‹#›</a:t>
            </a:fld>
            <a:endParaRPr lang="en-US" altLang="zh-CN"/>
          </a:p>
        </p:txBody>
      </p:sp>
    </p:spTree>
    <p:extLst>
      <p:ext uri="{BB962C8B-B14F-4D97-AF65-F5344CB8AC3E}">
        <p14:creationId xmlns:p14="http://schemas.microsoft.com/office/powerpoint/2010/main" val="1958276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0CF9C6BC-A3FB-4FA4-919E-AFB2D9BEA641}" type="slidenum">
              <a:rPr lang="en-US" altLang="zh-CN"/>
              <a:pPr>
                <a:defRPr/>
              </a:pPr>
              <a:t>‹#›</a:t>
            </a:fld>
            <a:endParaRPr lang="en-US" altLang="zh-CN"/>
          </a:p>
        </p:txBody>
      </p:sp>
    </p:spTree>
    <p:extLst>
      <p:ext uri="{BB962C8B-B14F-4D97-AF65-F5344CB8AC3E}">
        <p14:creationId xmlns:p14="http://schemas.microsoft.com/office/powerpoint/2010/main" val="2588982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5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vl1pPr>
          </a:lstStyle>
          <a:p>
            <a:pPr>
              <a:defRPr/>
            </a:pPr>
            <a:endParaRPr lang="en-US" altLang="zh-CN"/>
          </a:p>
        </p:txBody>
      </p:sp>
      <p:sp>
        <p:nvSpPr>
          <p:cNvPr id="8295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vl1pPr>
          </a:lstStyle>
          <a:p>
            <a:pPr>
              <a:defRPr/>
            </a:pPr>
            <a:endParaRPr lang="en-US" altLang="zh-CN"/>
          </a:p>
        </p:txBody>
      </p:sp>
      <p:sp>
        <p:nvSpPr>
          <p:cNvPr id="82957"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smtClean="0"/>
            </a:lvl1pPr>
          </a:lstStyle>
          <a:p>
            <a:pPr>
              <a:defRPr/>
            </a:pPr>
            <a:fld id="{7C2F520D-2F53-4053-B75E-98ACF7A21DC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91" r:id="rId15"/>
  </p:sldLayoutIdLst>
  <p:timing>
    <p:tnLst>
      <p:par>
        <p:cTn id="1" dur="indefinite" restart="never" nodeType="tmRoot"/>
      </p:par>
    </p:tnLst>
  </p:timing>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ea typeface="宋体" pitchFamily="2" charset="-122"/>
        </a:defRPr>
      </a:lvl2pPr>
      <a:lvl3pPr algn="l" rtl="0" eaLnBrk="1" fontAlgn="base" hangingPunct="1">
        <a:spcBef>
          <a:spcPct val="0"/>
        </a:spcBef>
        <a:spcAft>
          <a:spcPct val="0"/>
        </a:spcAft>
        <a:defRPr sz="4400">
          <a:solidFill>
            <a:schemeClr val="tx2"/>
          </a:solidFill>
          <a:latin typeface="Tahoma" pitchFamily="34" charset="0"/>
          <a:ea typeface="宋体" pitchFamily="2" charset="-122"/>
        </a:defRPr>
      </a:lvl3pPr>
      <a:lvl4pPr algn="l" rtl="0" eaLnBrk="1" fontAlgn="base" hangingPunct="1">
        <a:spcBef>
          <a:spcPct val="0"/>
        </a:spcBef>
        <a:spcAft>
          <a:spcPct val="0"/>
        </a:spcAft>
        <a:defRPr sz="4400">
          <a:solidFill>
            <a:schemeClr val="tx2"/>
          </a:solidFill>
          <a:latin typeface="Tahoma" pitchFamily="34" charset="0"/>
          <a:ea typeface="宋体" pitchFamily="2" charset="-122"/>
        </a:defRPr>
      </a:lvl4pPr>
      <a:lvl5pPr algn="l" rtl="0" eaLnBrk="1" fontAlgn="base" hangingPunct="1">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tags" Target="../tags/tag2.xml"/><Relationship Id="rId16" Type="http://schemas.openxmlformats.org/officeDocument/2006/relationships/image" Target="../media/image2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5.png"/><Relationship Id="rId5" Type="http://schemas.openxmlformats.org/officeDocument/2006/relationships/tags" Target="../tags/tag5.xm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tags" Target="../tags/tag4.xml"/><Relationship Id="rId9" Type="http://schemas.openxmlformats.org/officeDocument/2006/relationships/slideLayout" Target="../slideLayouts/slideLayout3.xml"/><Relationship Id="rId1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22.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24.wmf"/></Relationships>
</file>

<file path=ppt/slides/_rels/slide2.xml.rels><?xml version="1.0" encoding="UTF-8" standalone="yes"?>
<Relationships xmlns="http://schemas.openxmlformats.org/package/2006/relationships"><Relationship Id="rId2" Type="http://schemas.openxmlformats.org/officeDocument/2006/relationships/hyperlink" Target="mailto:liangli@tju.edu.cn"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3.tif"/><Relationship Id="rId4" Type="http://schemas.openxmlformats.org/officeDocument/2006/relationships/image" Target="../media/image32.tiff"/></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 Id="rId4" Type="http://schemas.openxmlformats.org/officeDocument/2006/relationships/image" Target="../media/image42.wmf"/></Relationships>
</file>

<file path=ppt/slides/_rels/slide2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51.TIF"/><Relationship Id="rId3" Type="http://schemas.openxmlformats.org/officeDocument/2006/relationships/image" Target="../media/image46.TIF"/><Relationship Id="rId7" Type="http://schemas.openxmlformats.org/officeDocument/2006/relationships/image" Target="../media/image50.TIF"/><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TIF"/><Relationship Id="rId5" Type="http://schemas.openxmlformats.org/officeDocument/2006/relationships/image" Target="../media/image48.TIF"/><Relationship Id="rId4" Type="http://schemas.openxmlformats.org/officeDocument/2006/relationships/image" Target="../media/image47.TIF"/><Relationship Id="rId9" Type="http://schemas.openxmlformats.org/officeDocument/2006/relationships/image" Target="../media/image52.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tif"/><Relationship Id="rId2" Type="http://schemas.openxmlformats.org/officeDocument/2006/relationships/image" Target="../media/image55.tif"/><Relationship Id="rId1" Type="http://schemas.openxmlformats.org/officeDocument/2006/relationships/slideLayout" Target="../slideLayouts/slideLayout3.xml"/><Relationship Id="rId5" Type="http://schemas.openxmlformats.org/officeDocument/2006/relationships/image" Target="../media/image58.tif"/><Relationship Id="rId4" Type="http://schemas.openxmlformats.org/officeDocument/2006/relationships/image" Target="../media/image57.tif"/></Relationships>
</file>

<file path=ppt/slides/_rels/slide32.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wmf"/><Relationship Id="rId1" Type="http://schemas.openxmlformats.org/officeDocument/2006/relationships/slideLayout" Target="../slideLayouts/slideLayout3.xml"/><Relationship Id="rId4" Type="http://schemas.openxmlformats.org/officeDocument/2006/relationships/image" Target="../media/image63.wmf"/></Relationships>
</file>

<file path=ppt/slides/_rels/slide34.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71.tif"/><Relationship Id="rId3" Type="http://schemas.openxmlformats.org/officeDocument/2006/relationships/image" Target="../media/image66.tif"/><Relationship Id="rId7" Type="http://schemas.openxmlformats.org/officeDocument/2006/relationships/image" Target="../media/image70.tif"/><Relationship Id="rId2" Type="http://schemas.openxmlformats.org/officeDocument/2006/relationships/image" Target="../media/image65.tif"/><Relationship Id="rId1" Type="http://schemas.openxmlformats.org/officeDocument/2006/relationships/slideLayout" Target="../slideLayouts/slideLayout3.xml"/><Relationship Id="rId6" Type="http://schemas.openxmlformats.org/officeDocument/2006/relationships/image" Target="../media/image69.tif"/><Relationship Id="rId5" Type="http://schemas.openxmlformats.org/officeDocument/2006/relationships/image" Target="../media/image68.tif"/><Relationship Id="rId4" Type="http://schemas.openxmlformats.org/officeDocument/2006/relationships/image" Target="../media/image67.t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w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3.xml"/><Relationship Id="rId5" Type="http://schemas.openxmlformats.org/officeDocument/2006/relationships/image" Target="../media/image84.tmp"/><Relationship Id="rId4" Type="http://schemas.openxmlformats.org/officeDocument/2006/relationships/image" Target="../media/image83.tm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7"/>
          <p:cNvPicPr>
            <a:picLocks noChangeAspect="1"/>
          </p:cNvPicPr>
          <p:nvPr/>
        </p:nvPicPr>
        <p:blipFill>
          <a:blip r:embed="rId2">
            <a:extLst>
              <a:ext uri="{28A0092B-C50C-407E-A947-70E740481C1C}">
                <a14:useLocalDpi xmlns:a14="http://schemas.microsoft.com/office/drawing/2010/main" val="0"/>
              </a:ext>
            </a:extLst>
          </a:blip>
          <a:srcRect r="1869" b="28764"/>
          <a:stretch>
            <a:fillRect/>
          </a:stretch>
        </p:blipFill>
        <p:spPr bwMode="auto">
          <a:xfrm>
            <a:off x="0" y="-4763"/>
            <a:ext cx="9144000" cy="497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任意多边形 14"/>
          <p:cNvSpPr/>
          <p:nvPr/>
        </p:nvSpPr>
        <p:spPr>
          <a:xfrm>
            <a:off x="0" y="2841625"/>
            <a:ext cx="9144000" cy="205263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2" name="任意多边形 21"/>
          <p:cNvSpPr/>
          <p:nvPr/>
        </p:nvSpPr>
        <p:spPr>
          <a:xfrm>
            <a:off x="0" y="3379788"/>
            <a:ext cx="9144000" cy="34782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sp>
        <p:nvSpPr>
          <p:cNvPr id="17" name="文本框 16"/>
          <p:cNvSpPr txBox="1"/>
          <p:nvPr/>
        </p:nvSpPr>
        <p:spPr>
          <a:xfrm>
            <a:off x="541338" y="5997575"/>
            <a:ext cx="4284662" cy="579438"/>
          </a:xfrm>
          <a:prstGeom prst="rect">
            <a:avLst/>
          </a:prstGeom>
          <a:noFill/>
        </p:spPr>
        <p:txBody>
          <a:bodyPr>
            <a:spAutoFit/>
          </a:bodyPr>
          <a:lstStyle/>
          <a:p>
            <a:pPr eaLnBrk="1" hangingPunct="1">
              <a:lnSpc>
                <a:spcPct val="150000"/>
              </a:lnSpc>
              <a:defRPr/>
            </a:pPr>
            <a:r>
              <a:rPr lang="en-US" altLang="zh-CN" b="1" dirty="0">
                <a:solidFill>
                  <a:srgbClr val="003B7D"/>
                </a:solidFill>
              </a:rPr>
              <a:t>Digital Image Processing</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222" name="标题 3"/>
          <p:cNvSpPr>
            <a:spLocks noGrp="1"/>
          </p:cNvSpPr>
          <p:nvPr>
            <p:ph type="title" idx="4294967295"/>
          </p:nvPr>
        </p:nvSpPr>
        <p:spPr bwMode="auto">
          <a:xfrm>
            <a:off x="503238" y="5272088"/>
            <a:ext cx="5580062" cy="584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smtClean="0">
                <a:solidFill>
                  <a:srgbClr val="003B7D"/>
                </a:solidFill>
              </a:rPr>
              <a:t>数字图像处理</a:t>
            </a:r>
          </a:p>
        </p:txBody>
      </p:sp>
      <p:pic>
        <p:nvPicPr>
          <p:cNvPr id="922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5203825"/>
            <a:ext cx="130968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11148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smtClean="0"/>
              <a:t>什么是数字图像处理</a:t>
            </a:r>
            <a:r>
              <a:rPr lang="en-US" dirty="0" smtClean="0"/>
              <a:t>?</a:t>
            </a:r>
            <a:endParaRPr dirty="0"/>
          </a:p>
        </p:txBody>
      </p:sp>
      <p:sp>
        <p:nvSpPr>
          <p:cNvPr id="27651"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latin typeface="微软雅黑" panose="020B0503020204020204" pitchFamily="34" charset="-122"/>
                <a:ea typeface="微软雅黑" panose="020B0503020204020204" pitchFamily="34" charset="-122"/>
              </a:rPr>
              <a:t>利用计算机系统对数字图像进行各种目的的处理</a:t>
            </a:r>
          </a:p>
          <a:p>
            <a:endParaRPr lang="zh-CN" altLang="en-US"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rPr/>
              <a:t>二、数字图像处理的概念</a:t>
            </a:r>
          </a:p>
          <a:p>
            <a:pPr>
              <a:defRPr/>
            </a:pPr>
            <a:endParaRPr/>
          </a:p>
        </p:txBody>
      </p:sp>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971800"/>
            <a:ext cx="4038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7130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smtClean="0"/>
              <a:t>如何对图像进行数字化表示</a:t>
            </a:r>
            <a:r>
              <a:rPr lang="en-US" dirty="0" smtClean="0"/>
              <a:t>?</a:t>
            </a:r>
            <a:endParaRPr dirty="0"/>
          </a:p>
        </p:txBody>
      </p:sp>
      <p:sp>
        <p:nvSpPr>
          <p:cNvPr id="3" name="内容占位符 2"/>
          <p:cNvSpPr>
            <a:spLocks noGrp="1"/>
          </p:cNvSpPr>
          <p:nvPr>
            <p:ph idx="1"/>
          </p:nvPr>
        </p:nvSpPr>
        <p:spPr>
          <a:xfrm>
            <a:off x="361950" y="1685925"/>
            <a:ext cx="8229600" cy="4511675"/>
          </a:xfrm>
        </p:spPr>
        <p:txBody>
          <a:bodyPr/>
          <a:lstStyle/>
          <a:p>
            <a:pPr>
              <a:defRPr/>
            </a:pPr>
            <a:endParaRPr lang="en-US" altLang="zh-CN" dirty="0" smtClean="0"/>
          </a:p>
          <a:p>
            <a:pPr>
              <a:defRPr/>
            </a:pPr>
            <a:endParaRPr lang="en-US" altLang="zh-CN" dirty="0" smtClean="0">
              <a:latin typeface="微软雅黑" panose="020B0503020204020204" pitchFamily="34" charset="-122"/>
              <a:ea typeface="微软雅黑" panose="020B0503020204020204" pitchFamily="34" charset="-122"/>
            </a:endParaRPr>
          </a:p>
          <a:p>
            <a:pPr>
              <a:defRPr/>
            </a:pPr>
            <a:r>
              <a:rPr lang="zh-CN" altLang="en-US" dirty="0" smtClean="0">
                <a:latin typeface="微软雅黑" panose="020B0503020204020204" pitchFamily="34" charset="-122"/>
                <a:ea typeface="微软雅黑" panose="020B0503020204020204" pitchFamily="34" charset="-122"/>
              </a:rPr>
              <a:t>对</a:t>
            </a:r>
            <a:r>
              <a:rPr lang="zh-CN" altLang="en-US" dirty="0">
                <a:latin typeface="微软雅黑" panose="020B0503020204020204" pitchFamily="34" charset="-122"/>
                <a:ea typeface="微软雅黑" panose="020B0503020204020204" pitchFamily="34" charset="-122"/>
              </a:rPr>
              <a:t>连续图像</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）进行数字化</a:t>
            </a:r>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zh-CN" altLang="en-US" dirty="0"/>
          </a:p>
        </p:txBody>
      </p:sp>
      <p:sp>
        <p:nvSpPr>
          <p:cNvPr id="4" name="文本占位符 3"/>
          <p:cNvSpPr>
            <a:spLocks noGrp="1"/>
          </p:cNvSpPr>
          <p:nvPr>
            <p:ph type="body" sz="quarter" idx="10"/>
          </p:nvPr>
        </p:nvSpPr>
        <p:spPr>
          <a:xfrm>
            <a:off x="0" y="-1588"/>
            <a:ext cx="5108575" cy="534988"/>
          </a:xfrm>
        </p:spPr>
        <p:txBody>
          <a:bodyPr/>
          <a:lstStyle/>
          <a:p>
            <a:pPr>
              <a:defRPr/>
            </a:pPr>
            <a:r>
              <a:rPr/>
              <a:t>三、数字图像的处理</a:t>
            </a:r>
          </a:p>
          <a:p>
            <a:pPr>
              <a:defRPr/>
            </a:pPr>
            <a:endParaRPr/>
          </a:p>
        </p:txBody>
      </p:sp>
      <p:sp>
        <p:nvSpPr>
          <p:cNvPr id="5" name="AutoShape 13"/>
          <p:cNvSpPr>
            <a:spLocks/>
          </p:cNvSpPr>
          <p:nvPr/>
        </p:nvSpPr>
        <p:spPr bwMode="auto">
          <a:xfrm>
            <a:off x="4464050" y="2057400"/>
            <a:ext cx="381000" cy="1143000"/>
          </a:xfrm>
          <a:prstGeom prst="leftBrace">
            <a:avLst>
              <a:gd name="adj1" fmla="val 33333"/>
              <a:gd name="adj2" fmla="val 50000"/>
            </a:avLst>
          </a:prstGeom>
          <a:noFill/>
          <a:ln w="9525">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sp>
        <p:nvSpPr>
          <p:cNvPr id="6" name="Text Box 14"/>
          <p:cNvSpPr txBox="1">
            <a:spLocks noChangeArrowheads="1"/>
          </p:cNvSpPr>
          <p:nvPr/>
        </p:nvSpPr>
        <p:spPr bwMode="auto">
          <a:xfrm>
            <a:off x="4857750" y="1857375"/>
            <a:ext cx="2249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空间上，图像抽样</a:t>
            </a:r>
          </a:p>
        </p:txBody>
      </p:sp>
      <p:sp>
        <p:nvSpPr>
          <p:cNvPr id="7" name="Text Box 15"/>
          <p:cNvSpPr txBox="1">
            <a:spLocks noChangeArrowheads="1"/>
          </p:cNvSpPr>
          <p:nvPr/>
        </p:nvSpPr>
        <p:spPr bwMode="auto">
          <a:xfrm>
            <a:off x="4837113" y="2989263"/>
            <a:ext cx="2506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幅度上，灰度级量化</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8" y="3009900"/>
            <a:ext cx="2395537"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6"/>
          <p:cNvSpPr>
            <a:spLocks noChangeArrowheads="1"/>
          </p:cNvSpPr>
          <p:nvPr/>
        </p:nvSpPr>
        <p:spPr bwMode="auto">
          <a:xfrm>
            <a:off x="3856038" y="3794125"/>
            <a:ext cx="5181600" cy="1692771"/>
          </a:xfrm>
          <a:prstGeom prst="rect">
            <a:avLst/>
          </a:prstGeom>
          <a:noFill/>
          <a:ln w="9525">
            <a:solidFill>
              <a:srgbClr val="33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lnSpc>
                <a:spcPct val="130000"/>
              </a:lnSpc>
            </a:pP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方向，</a:t>
            </a:r>
            <a:r>
              <a:rPr lang="zh-CN" altLang="en-US" sz="2000" dirty="0" smtClean="0">
                <a:latin typeface="微软雅黑" panose="020B0503020204020204" pitchFamily="34" charset="-122"/>
                <a:ea typeface="微软雅黑" panose="020B0503020204020204" pitchFamily="34" charset="-122"/>
              </a:rPr>
              <a:t>抽样</a:t>
            </a:r>
            <a:r>
              <a:rPr lang="en-US" altLang="zh-CN" sz="2000" dirty="0">
                <a:latin typeface="微软雅黑" panose="020B0503020204020204" pitchFamily="34" charset="-122"/>
                <a:ea typeface="微软雅黑" panose="020B0503020204020204" pitchFamily="34" charset="-122"/>
              </a:rPr>
              <a:t>N</a:t>
            </a:r>
            <a:r>
              <a:rPr lang="zh-CN" altLang="en-US" sz="2000" dirty="0" smtClean="0">
                <a:latin typeface="微软雅黑" panose="020B0503020204020204" pitchFamily="34" charset="-122"/>
                <a:ea typeface="微软雅黑" panose="020B0503020204020204" pitchFamily="34" charset="-122"/>
              </a:rPr>
              <a:t>列，</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方向，</a:t>
            </a:r>
            <a:r>
              <a:rPr lang="zh-CN" altLang="en-US" sz="2000" dirty="0" smtClean="0">
                <a:latin typeface="微软雅黑" panose="020B0503020204020204" pitchFamily="34" charset="-122"/>
                <a:ea typeface="微软雅黑" panose="020B0503020204020204" pitchFamily="34" charset="-122"/>
              </a:rPr>
              <a:t>每列抽样</a:t>
            </a:r>
            <a:r>
              <a:rPr lang="en-US" altLang="zh-CN" sz="2000" dirty="0">
                <a:latin typeface="微软雅黑" panose="020B0503020204020204" pitchFamily="34" charset="-122"/>
                <a:ea typeface="微软雅黑" panose="020B0503020204020204" pitchFamily="34" charset="-122"/>
              </a:rPr>
              <a:t>M</a:t>
            </a:r>
            <a:r>
              <a:rPr lang="zh-CN" altLang="en-US" sz="2000" dirty="0" smtClean="0">
                <a:latin typeface="微软雅黑" panose="020B0503020204020204" pitchFamily="34" charset="-122"/>
                <a:ea typeface="微软雅黑" panose="020B0503020204020204" pitchFamily="34" charset="-122"/>
              </a:rPr>
              <a:t>点</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30000"/>
              </a:lnSpc>
            </a:pPr>
            <a:r>
              <a:rPr lang="zh-CN" altLang="en-US" sz="2000" dirty="0" smtClean="0">
                <a:latin typeface="微软雅黑" panose="020B0503020204020204" pitchFamily="34" charset="-122"/>
                <a:ea typeface="微软雅黑" panose="020B0503020204020204" pitchFamily="34" charset="-122"/>
              </a:rPr>
              <a:t>整个</a:t>
            </a:r>
            <a:r>
              <a:rPr lang="zh-CN" altLang="en-US" sz="2000" dirty="0">
                <a:latin typeface="微软雅黑" panose="020B0503020204020204" pitchFamily="34" charset="-122"/>
                <a:ea typeface="微软雅黑" panose="020B0503020204020204" pitchFamily="34" charset="-122"/>
              </a:rPr>
              <a:t>图像共抽样</a:t>
            </a:r>
            <a:r>
              <a:rPr lang="en-US" altLang="zh-CN" sz="2000" dirty="0">
                <a:latin typeface="微软雅黑" panose="020B0503020204020204" pitchFamily="34" charset="-122"/>
                <a:ea typeface="微软雅黑" panose="020B0503020204020204" pitchFamily="34" charset="-122"/>
              </a:rPr>
              <a:t>M×N</a:t>
            </a:r>
            <a:r>
              <a:rPr lang="zh-CN" altLang="en-US" sz="2000" dirty="0">
                <a:latin typeface="微软雅黑" panose="020B0503020204020204" pitchFamily="34" charset="-122"/>
                <a:ea typeface="微软雅黑" panose="020B0503020204020204" pitchFamily="34" charset="-122"/>
              </a:rPr>
              <a:t>个</a:t>
            </a:r>
            <a:r>
              <a:rPr lang="zh-CN" altLang="en-US" sz="2000" dirty="0" smtClean="0">
                <a:latin typeface="微软雅黑" panose="020B0503020204020204" pitchFamily="34" charset="-122"/>
                <a:ea typeface="微软雅黑" panose="020B0503020204020204" pitchFamily="34" charset="-122"/>
              </a:rPr>
              <a:t>像素</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30000"/>
              </a:lnSpc>
            </a:pPr>
            <a:r>
              <a:rPr lang="zh-CN" altLang="en-US" sz="2000" dirty="0" smtClean="0">
                <a:latin typeface="微软雅黑" panose="020B0503020204020204" pitchFamily="34" charset="-122"/>
                <a:ea typeface="微软雅黑" panose="020B0503020204020204" pitchFamily="34" charset="-122"/>
              </a:rPr>
              <a:t>图像的分辨率为</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N</a:t>
            </a:r>
            <a:r>
              <a:rPr lang="en-US" altLang="zh-CN" sz="2000" dirty="0" smtClean="0">
                <a:solidFill>
                  <a:srgbClr val="FF0000"/>
                </a:solidFill>
                <a:latin typeface="微软雅黑" panose="020B0503020204020204" pitchFamily="34" charset="-122"/>
                <a:ea typeface="微软雅黑" panose="020B0503020204020204" pitchFamily="34" charset="-122"/>
              </a:rPr>
              <a:t> x M</a:t>
            </a:r>
            <a:endParaRPr lang="en-US" altLang="zh-CN" sz="2000" dirty="0">
              <a:solidFill>
                <a:srgbClr val="FF0000"/>
              </a:solidFill>
              <a:latin typeface="微软雅黑" panose="020B0503020204020204" pitchFamily="34" charset="-122"/>
              <a:ea typeface="微软雅黑" panose="020B0503020204020204" pitchFamily="34" charset="-122"/>
            </a:endParaRPr>
          </a:p>
          <a:p>
            <a:pPr eaLnBrk="1" hangingPunct="1">
              <a:lnSpc>
                <a:spcPct val="130000"/>
              </a:lnSpc>
            </a:pPr>
            <a:r>
              <a:rPr lang="zh-CN" altLang="en-US" sz="2000" dirty="0" smtClean="0">
                <a:latin typeface="微软雅黑" panose="020B0503020204020204" pitchFamily="34" charset="-122"/>
                <a:ea typeface="微软雅黑" panose="020B0503020204020204" pitchFamily="34" charset="-122"/>
              </a:rPr>
              <a:t>矩阵大小为</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M</a:t>
            </a:r>
            <a:r>
              <a:rPr lang="en-US" altLang="zh-CN" sz="2000" dirty="0" smtClean="0">
                <a:solidFill>
                  <a:srgbClr val="FF0000"/>
                </a:solidFill>
                <a:latin typeface="微软雅黑" panose="020B0503020204020204" pitchFamily="34" charset="-122"/>
                <a:ea typeface="微软雅黑" panose="020B0503020204020204" pitchFamily="34" charset="-122"/>
              </a:rPr>
              <a:t> x N</a:t>
            </a:r>
          </a:p>
        </p:txBody>
      </p:sp>
      <p:cxnSp>
        <p:nvCxnSpPr>
          <p:cNvPr id="11" name="直接箭头连接符 10"/>
          <p:cNvCxnSpPr/>
          <p:nvPr/>
        </p:nvCxnSpPr>
        <p:spPr>
          <a:xfrm>
            <a:off x="820738" y="3389313"/>
            <a:ext cx="0" cy="2808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820738" y="3389313"/>
            <a:ext cx="27606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a:spLocks noChangeArrowheads="1"/>
          </p:cNvSpPr>
          <p:nvPr/>
        </p:nvSpPr>
        <p:spPr bwMode="auto">
          <a:xfrm>
            <a:off x="428625" y="5907088"/>
            <a:ext cx="30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US" altLang="zh-CN" dirty="0" smtClean="0"/>
              <a:t>Y</a:t>
            </a:r>
            <a:endParaRPr lang="zh-CN" altLang="en-US" dirty="0"/>
          </a:p>
        </p:txBody>
      </p:sp>
      <p:sp>
        <p:nvSpPr>
          <p:cNvPr id="16" name="文本框 15"/>
          <p:cNvSpPr txBox="1">
            <a:spLocks noChangeArrowheads="1"/>
          </p:cNvSpPr>
          <p:nvPr/>
        </p:nvSpPr>
        <p:spPr bwMode="auto">
          <a:xfrm>
            <a:off x="3294063" y="3019425"/>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US" altLang="zh-CN" dirty="0" smtClean="0"/>
              <a:t>X</a:t>
            </a:r>
            <a:endParaRPr lang="zh-CN" altLang="en-US" dirty="0"/>
          </a:p>
        </p:txBody>
      </p:sp>
    </p:spTree>
    <p:extLst>
      <p:ext uri="{BB962C8B-B14F-4D97-AF65-F5344CB8AC3E}">
        <p14:creationId xmlns:p14="http://schemas.microsoft.com/office/powerpoint/2010/main" val="1927981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xEl>
                                              <p:pRg st="0" end="0"/>
                                            </p:txEl>
                                          </p:spTgt>
                                        </p:tgtEl>
                                        <p:attrNameLst>
                                          <p:attrName>style.visibility</p:attrName>
                                        </p:attrNameLst>
                                      </p:cBhvr>
                                      <p:to>
                                        <p:strVal val="visible"/>
                                      </p:to>
                                    </p:set>
                                    <p:animEffect transition="in" filter="fade">
                                      <p:cBhvr>
                                        <p:cTn id="34"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9"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smtClean="0"/>
              <a:t>如何对图像进行数字化表示</a:t>
            </a:r>
            <a:r>
              <a:rPr lang="en-US" dirty="0" smtClean="0"/>
              <a:t>?</a:t>
            </a:r>
            <a:endParaRPr dirty="0"/>
          </a:p>
        </p:txBody>
      </p:sp>
      <p:sp>
        <p:nvSpPr>
          <p:cNvPr id="3" name="内容占位符 2"/>
          <p:cNvSpPr>
            <a:spLocks noGrp="1"/>
          </p:cNvSpPr>
          <p:nvPr>
            <p:ph idx="1"/>
          </p:nvPr>
        </p:nvSpPr>
        <p:spPr>
          <a:xfrm>
            <a:off x="474807" y="1698625"/>
            <a:ext cx="8229600" cy="4511675"/>
          </a:xfrm>
        </p:spPr>
        <p:txBody>
          <a:bodyPr/>
          <a:lstStyle/>
          <a:p>
            <a:pPr>
              <a:defRPr/>
            </a:pPr>
            <a:r>
              <a:rPr lang="zh-CN" altLang="en-US" dirty="0">
                <a:latin typeface="微软雅黑" panose="020B0503020204020204" pitchFamily="34" charset="-122"/>
                <a:ea typeface="微软雅黑" panose="020B0503020204020204" pitchFamily="34" charset="-122"/>
              </a:rPr>
              <a:t>数字图像常用矩阵来表示：</a:t>
            </a:r>
          </a:p>
        </p:txBody>
      </p:sp>
      <p:sp>
        <p:nvSpPr>
          <p:cNvPr id="4" name="文本占位符 3"/>
          <p:cNvSpPr>
            <a:spLocks noGrp="1"/>
          </p:cNvSpPr>
          <p:nvPr>
            <p:ph type="body" sz="quarter" idx="10"/>
          </p:nvPr>
        </p:nvSpPr>
        <p:spPr>
          <a:xfrm>
            <a:off x="0" y="-1588"/>
            <a:ext cx="5108575" cy="534988"/>
          </a:xfrm>
        </p:spPr>
        <p:txBody>
          <a:bodyPr/>
          <a:lstStyle/>
          <a:p>
            <a:pPr>
              <a:defRPr/>
            </a:pPr>
            <a:r>
              <a:rPr/>
              <a:t>三、数字图像的处理</a:t>
            </a:r>
          </a:p>
        </p:txBody>
      </p:sp>
      <p:pic>
        <p:nvPicPr>
          <p:cNvPr id="13" name="图片 1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31768" y="2133600"/>
            <a:ext cx="6310487" cy="1695450"/>
          </a:xfrm>
          <a:prstGeom prst="rect">
            <a:avLst/>
          </a:prstGeom>
          <a:noFill/>
          <a:ln>
            <a:noFill/>
          </a:ln>
        </p:spPr>
      </p:pic>
      <p:pic>
        <p:nvPicPr>
          <p:cNvPr id="6" name="图片 5"/>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76256" y="4533657"/>
            <a:ext cx="2267462" cy="238983"/>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330440" y="3581400"/>
            <a:ext cx="1668780" cy="220980"/>
          </a:xfrm>
          <a:prstGeom prst="rect">
            <a:avLst/>
          </a:prstGeom>
        </p:spPr>
      </p:pic>
      <p:pic>
        <p:nvPicPr>
          <p:cNvPr id="10" name="图片 9"/>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315200" y="4136898"/>
            <a:ext cx="1699260" cy="224028"/>
          </a:xfrm>
          <a:prstGeom prst="rect">
            <a:avLst/>
          </a:prstGeom>
        </p:spPr>
      </p:pic>
      <p:pic>
        <p:nvPicPr>
          <p:cNvPr id="12" name="图片 1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5496" y="4262727"/>
            <a:ext cx="2684222" cy="238659"/>
          </a:xfrm>
          <a:prstGeom prst="rect">
            <a:avLst/>
          </a:prstGeom>
        </p:spPr>
      </p:pic>
      <p:pic>
        <p:nvPicPr>
          <p:cNvPr id="20" name="图片 1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387054" y="4711509"/>
            <a:ext cx="4296841" cy="1411566"/>
          </a:xfrm>
          <a:prstGeom prst="rect">
            <a:avLst/>
          </a:prstGeom>
        </p:spPr>
      </p:pic>
      <p:pic>
        <p:nvPicPr>
          <p:cNvPr id="19" name="图片 18"/>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40883" y="5051494"/>
            <a:ext cx="4296841" cy="1411566"/>
          </a:xfrm>
          <a:prstGeom prst="rect">
            <a:avLst/>
          </a:prstGeom>
        </p:spPr>
      </p:pic>
      <p:pic>
        <p:nvPicPr>
          <p:cNvPr id="14" name="图片 1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214732" y="5401886"/>
            <a:ext cx="4296841" cy="1411566"/>
          </a:xfrm>
          <a:prstGeom prst="rect">
            <a:avLst/>
          </a:prstGeom>
        </p:spPr>
      </p:pic>
      <p:sp>
        <p:nvSpPr>
          <p:cNvPr id="11" name="右大括号 10"/>
          <p:cNvSpPr/>
          <p:nvPr/>
        </p:nvSpPr>
        <p:spPr>
          <a:xfrm>
            <a:off x="6715472" y="3374483"/>
            <a:ext cx="304800" cy="1972886"/>
          </a:xfrm>
          <a:prstGeom prst="rightBrace">
            <a:avLst>
              <a:gd name="adj1" fmla="val 6287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nvSpPr>
        <p:spPr>
          <a:xfrm>
            <a:off x="6650728" y="5541767"/>
            <a:ext cx="2492990" cy="646331"/>
          </a:xfrm>
          <a:prstGeom prst="rect">
            <a:avLst/>
          </a:prstGeom>
          <a:noFill/>
        </p:spPr>
        <p:txBody>
          <a:bodyPr wrap="none" rtlCol="0">
            <a:spAutoFit/>
          </a:bodyPr>
          <a:lstStyle/>
          <a:p>
            <a:r>
              <a:rPr lang="en-US" altLang="zh-CN" dirty="0" smtClean="0">
                <a:solidFill>
                  <a:srgbClr val="FF0000"/>
                </a:solidFill>
              </a:rPr>
              <a:t>Demo:</a:t>
            </a:r>
          </a:p>
          <a:p>
            <a:r>
              <a:rPr lang="zh-CN" altLang="en-US" dirty="0" smtClean="0">
                <a:solidFill>
                  <a:srgbClr val="FF0000"/>
                </a:solidFill>
              </a:rPr>
              <a:t>图像与矩阵之间的关系</a:t>
            </a:r>
            <a:endParaRPr lang="zh-CN" altLang="en-US" dirty="0">
              <a:solidFill>
                <a:srgbClr val="FF0000"/>
              </a:solidFill>
            </a:endParaRPr>
          </a:p>
        </p:txBody>
      </p:sp>
    </p:spTree>
    <p:extLst>
      <p:ext uri="{BB962C8B-B14F-4D97-AF65-F5344CB8AC3E}">
        <p14:creationId xmlns:p14="http://schemas.microsoft.com/office/powerpoint/2010/main" val="311504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smtClean="0"/>
              <a:t>数字</a:t>
            </a:r>
            <a:r>
              <a:rPr dirty="0"/>
              <a:t>图像处理的三个层次</a:t>
            </a:r>
          </a:p>
        </p:txBody>
      </p:sp>
      <p:sp>
        <p:nvSpPr>
          <p:cNvPr id="3" name="内容占位符 2"/>
          <p:cNvSpPr>
            <a:spLocks noGrp="1"/>
          </p:cNvSpPr>
          <p:nvPr>
            <p:ph idx="1"/>
          </p:nvPr>
        </p:nvSpPr>
        <p:spPr>
          <a:xfrm>
            <a:off x="361950" y="1685925"/>
            <a:ext cx="8229600" cy="4511675"/>
          </a:xfrm>
        </p:spPr>
        <p:txBody>
          <a:bodyPr/>
          <a:lstStyle/>
          <a:p>
            <a:pPr>
              <a:defRPr/>
            </a:pPr>
            <a:r>
              <a:rPr lang="zh-CN" altLang="en-US" dirty="0">
                <a:latin typeface="微软雅黑" panose="020B0503020204020204" pitchFamily="34" charset="-122"/>
                <a:ea typeface="微软雅黑" panose="020B0503020204020204" pitchFamily="34" charset="-122"/>
              </a:rPr>
              <a:t>从计算机处理的角度可以</a:t>
            </a:r>
            <a:r>
              <a:rPr lang="zh-CN" altLang="en-US" dirty="0" smtClean="0">
                <a:latin typeface="微软雅黑" panose="020B0503020204020204" pitchFamily="34" charset="-122"/>
                <a:ea typeface="微软雅黑" panose="020B0503020204020204" pitchFamily="34" charset="-122"/>
              </a:rPr>
              <a:t>由低到高将</a:t>
            </a:r>
            <a:r>
              <a:rPr lang="zh-CN" altLang="en-US" dirty="0">
                <a:latin typeface="微软雅黑" panose="020B0503020204020204" pitchFamily="34" charset="-122"/>
                <a:ea typeface="微软雅黑" panose="020B0503020204020204" pitchFamily="34" charset="-122"/>
              </a:rPr>
              <a:t>数字图像分为三个层次。这三个层次覆盖了图像处理的所有应用</a:t>
            </a:r>
            <a:r>
              <a:rPr lang="zh-CN" altLang="en-US" dirty="0" smtClean="0">
                <a:latin typeface="微软雅黑" panose="020B0503020204020204" pitchFamily="34" charset="-122"/>
                <a:ea typeface="微软雅黑" panose="020B0503020204020204" pitchFamily="34" charset="-122"/>
              </a:rPr>
              <a:t>领域。分别是：</a:t>
            </a:r>
            <a:endParaRPr lang="en-US" altLang="zh-CN" dirty="0" smtClean="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defRPr/>
            </a:pPr>
            <a:endParaRPr lang="en-US" altLang="zh-CN" dirty="0" smtClean="0">
              <a:latin typeface="微软雅黑" panose="020B0503020204020204" pitchFamily="34" charset="-122"/>
              <a:ea typeface="微软雅黑" panose="020B0503020204020204" pitchFamily="34" charset="-122"/>
            </a:endParaRPr>
          </a:p>
          <a:p>
            <a:pPr lvl="1">
              <a:lnSpc>
                <a:spcPct val="200000"/>
              </a:lnSpc>
              <a:defRPr/>
            </a:pPr>
            <a:r>
              <a:rPr lang="zh-CN" altLang="en-US" dirty="0" smtClean="0">
                <a:latin typeface="微软雅黑" panose="020B0503020204020204" pitchFamily="34" charset="-122"/>
                <a:ea typeface="微软雅黑" panose="020B0503020204020204" pitchFamily="34" charset="-122"/>
              </a:rPr>
              <a:t>图像处理</a:t>
            </a:r>
            <a:endParaRPr lang="en-US" altLang="zh-CN" dirty="0" smtClean="0">
              <a:latin typeface="微软雅黑" panose="020B0503020204020204" pitchFamily="34" charset="-122"/>
              <a:ea typeface="微软雅黑" panose="020B0503020204020204" pitchFamily="34" charset="-122"/>
            </a:endParaRPr>
          </a:p>
          <a:p>
            <a:pPr lvl="1">
              <a:lnSpc>
                <a:spcPct val="200000"/>
              </a:lnSpc>
              <a:defRPr/>
            </a:pPr>
            <a:r>
              <a:rPr lang="zh-CN" altLang="en-US" dirty="0" smtClean="0">
                <a:latin typeface="微软雅黑" panose="020B0503020204020204" pitchFamily="34" charset="-122"/>
                <a:ea typeface="微软雅黑" panose="020B0503020204020204" pitchFamily="34" charset="-122"/>
              </a:rPr>
              <a:t>图像分析</a:t>
            </a:r>
            <a:endParaRPr lang="en-US" altLang="zh-CN" dirty="0" smtClean="0">
              <a:latin typeface="微软雅黑" panose="020B0503020204020204" pitchFamily="34" charset="-122"/>
              <a:ea typeface="微软雅黑" panose="020B0503020204020204" pitchFamily="34" charset="-122"/>
            </a:endParaRPr>
          </a:p>
          <a:p>
            <a:pPr lvl="1">
              <a:lnSpc>
                <a:spcPct val="200000"/>
              </a:lnSpc>
              <a:defRPr/>
            </a:pPr>
            <a:r>
              <a:rPr lang="zh-CN" altLang="en-US" dirty="0">
                <a:latin typeface="微软雅黑" panose="020B0503020204020204" pitchFamily="34" charset="-122"/>
                <a:ea typeface="微软雅黑" panose="020B0503020204020204" pitchFamily="34" charset="-122"/>
              </a:rPr>
              <a:t>图像</a:t>
            </a:r>
            <a:r>
              <a:rPr lang="zh-CN" altLang="en-US" dirty="0" smtClean="0">
                <a:latin typeface="微软雅黑" panose="020B0503020204020204" pitchFamily="34" charset="-122"/>
                <a:ea typeface="微软雅黑" panose="020B0503020204020204" pitchFamily="34" charset="-122"/>
              </a:rPr>
              <a:t>理解</a:t>
            </a:r>
            <a:endParaRPr lang="en-US" altLang="zh-CN" dirty="0" smtClean="0">
              <a:latin typeface="微软雅黑" panose="020B0503020204020204" pitchFamily="34" charset="-122"/>
              <a:ea typeface="微软雅黑" panose="020B0503020204020204" pitchFamily="34" charset="-122"/>
            </a:endParaRPr>
          </a:p>
          <a:p>
            <a:pPr lvl="1">
              <a:defRPr/>
            </a:pPr>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rPr/>
              <a:t>三、数字图像的处理</a:t>
            </a:r>
          </a:p>
          <a:p>
            <a:pPr>
              <a:defRPr/>
            </a:pPr>
            <a:endParaRPr/>
          </a:p>
        </p:txBody>
      </p:sp>
    </p:spTree>
    <p:extLst>
      <p:ext uri="{BB962C8B-B14F-4D97-AF65-F5344CB8AC3E}">
        <p14:creationId xmlns:p14="http://schemas.microsoft.com/office/powerpoint/2010/main" val="3830333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数字图像处理的三个层次</a:t>
            </a:r>
          </a:p>
        </p:txBody>
      </p:sp>
      <p:sp>
        <p:nvSpPr>
          <p:cNvPr id="31747"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图像处理三个层次的示意图</a:t>
            </a:r>
          </a:p>
        </p:txBody>
      </p:sp>
      <p:sp>
        <p:nvSpPr>
          <p:cNvPr id="4" name="文本占位符 3"/>
          <p:cNvSpPr>
            <a:spLocks noGrp="1"/>
          </p:cNvSpPr>
          <p:nvPr>
            <p:ph type="body" sz="quarter" idx="10"/>
          </p:nvPr>
        </p:nvSpPr>
        <p:spPr>
          <a:xfrm>
            <a:off x="0" y="-1588"/>
            <a:ext cx="5108575" cy="534988"/>
          </a:xfrm>
        </p:spPr>
        <p:txBody>
          <a:bodyPr/>
          <a:lstStyle/>
          <a:p>
            <a:pPr>
              <a:defRPr/>
            </a:pPr>
            <a:r>
              <a:rPr/>
              <a:t>三、数字图像的处理</a:t>
            </a:r>
          </a:p>
          <a:p>
            <a:pPr>
              <a:defRPr/>
            </a:pPr>
            <a:endParaRPr/>
          </a:p>
        </p:txBody>
      </p:sp>
      <p:graphicFrame>
        <p:nvGraphicFramePr>
          <p:cNvPr id="31749" name="Object 4"/>
          <p:cNvGraphicFramePr>
            <a:graphicFrameLocks noChangeAspect="1"/>
          </p:cNvGraphicFramePr>
          <p:nvPr>
            <p:extLst>
              <p:ext uri="{D42A27DB-BD31-4B8C-83A1-F6EECF244321}">
                <p14:modId xmlns:p14="http://schemas.microsoft.com/office/powerpoint/2010/main" val="1517685425"/>
              </p:ext>
            </p:extLst>
          </p:nvPr>
        </p:nvGraphicFramePr>
        <p:xfrm>
          <a:off x="228600" y="2590800"/>
          <a:ext cx="8229600" cy="3581400"/>
        </p:xfrm>
        <a:graphic>
          <a:graphicData uri="http://schemas.openxmlformats.org/presentationml/2006/ole">
            <mc:AlternateContent xmlns:mc="http://schemas.openxmlformats.org/markup-compatibility/2006">
              <mc:Choice xmlns:v="urn:schemas-microsoft-com:vml" Requires="v">
                <p:oleObj spid="_x0000_s165913" name="VISIO" r:id="rId3" imgW="3901440" imgH="1577340" progId="Visio.Drawing.4">
                  <p:embed/>
                </p:oleObj>
              </mc:Choice>
              <mc:Fallback>
                <p:oleObj name="VISIO" r:id="rId3" imgW="3901440" imgH="157734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590800"/>
                        <a:ext cx="8229600" cy="3581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331948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数字图像处理的三个层次</a:t>
            </a:r>
          </a:p>
        </p:txBody>
      </p:sp>
      <p:sp>
        <p:nvSpPr>
          <p:cNvPr id="32771"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mtClean="0">
                <a:latin typeface="微软雅黑" panose="020B0503020204020204" pitchFamily="34" charset="-122"/>
                <a:ea typeface="微软雅黑" panose="020B0503020204020204" pitchFamily="34" charset="-122"/>
              </a:rPr>
              <a:t>1. </a:t>
            </a:r>
            <a:r>
              <a:rPr lang="zh-CN" altLang="en-US" smtClean="0">
                <a:latin typeface="微软雅黑" panose="020B0503020204020204" pitchFamily="34" charset="-122"/>
                <a:ea typeface="微软雅黑" panose="020B0503020204020204" pitchFamily="34" charset="-122"/>
              </a:rPr>
              <a:t>图像处理：</a:t>
            </a:r>
            <a:endParaRPr lang="en-US" altLang="zh-CN" smtClean="0">
              <a:latin typeface="微软雅黑" panose="020B0503020204020204" pitchFamily="34" charset="-122"/>
              <a:ea typeface="微软雅黑" panose="020B0503020204020204" pitchFamily="34" charset="-122"/>
            </a:endParaRPr>
          </a:p>
          <a:p>
            <a:endParaRPr lang="en-US" altLang="zh-CN"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对图像进行各种加工，以改善图像的视觉效果；强调图像之间进行的变换；</a:t>
            </a:r>
            <a:endParaRPr lang="en-US" altLang="zh-CN" smtClean="0">
              <a:latin typeface="微软雅黑" panose="020B0503020204020204" pitchFamily="34" charset="-122"/>
              <a:ea typeface="微软雅黑" panose="020B0503020204020204" pitchFamily="34" charset="-122"/>
            </a:endParaRPr>
          </a:p>
          <a:p>
            <a:pPr lvl="1"/>
            <a:endParaRPr lang="zh-CN" altLang="en-US"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图像处理是一个从图像到图像的过程。</a:t>
            </a:r>
          </a:p>
          <a:p>
            <a:endParaRPr lang="zh-CN" altLang="en-US" smtClean="0">
              <a:latin typeface="微软雅黑" panose="020B0503020204020204" pitchFamily="34" charset="-122"/>
              <a:ea typeface="微软雅黑" panose="020B0503020204020204" pitchFamily="34" charset="-122"/>
            </a:endParaRPr>
          </a:p>
          <a:p>
            <a:endParaRPr lang="zh-CN" altLang="en-US"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rPr/>
              <a:t>三、数字图像的处理</a:t>
            </a:r>
          </a:p>
          <a:p>
            <a:pPr>
              <a:defRPr/>
            </a:pPr>
            <a:endParaRPr/>
          </a:p>
        </p:txBody>
      </p:sp>
    </p:spTree>
    <p:extLst>
      <p:ext uri="{BB962C8B-B14F-4D97-AF65-F5344CB8AC3E}">
        <p14:creationId xmlns:p14="http://schemas.microsoft.com/office/powerpoint/2010/main" val="2211490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数字图像处理的三个层次</a:t>
            </a:r>
          </a:p>
        </p:txBody>
      </p:sp>
      <p:sp>
        <p:nvSpPr>
          <p:cNvPr id="3" name="内容占位符 2"/>
          <p:cNvSpPr>
            <a:spLocks noGrp="1"/>
          </p:cNvSpPr>
          <p:nvPr>
            <p:ph idx="1"/>
          </p:nvPr>
        </p:nvSpPr>
        <p:spPr>
          <a:xfrm>
            <a:off x="361950" y="1685925"/>
            <a:ext cx="8229600" cy="4511675"/>
          </a:xfrm>
        </p:spPr>
        <p:txBody>
          <a:bodyPr/>
          <a:lstStyle/>
          <a:p>
            <a:pPr>
              <a:defRPr/>
            </a:pPr>
            <a:r>
              <a:rPr lang="en-US" altLang="zh-CN" dirty="0" smtClean="0">
                <a:latin typeface="微软雅黑" panose="020B0503020204020204" pitchFamily="34" charset="-122"/>
                <a:ea typeface="微软雅黑" panose="020B0503020204020204" pitchFamily="34" charset="-122"/>
              </a:rPr>
              <a:t>2. </a:t>
            </a:r>
            <a:r>
              <a:rPr lang="zh-CN" altLang="en-US" dirty="0" smtClean="0">
                <a:latin typeface="微软雅黑" panose="020B0503020204020204" pitchFamily="34" charset="-122"/>
                <a:ea typeface="微软雅黑" panose="020B0503020204020204" pitchFamily="34" charset="-122"/>
              </a:rPr>
              <a:t>图像</a:t>
            </a:r>
            <a:r>
              <a:rPr lang="zh-CN" altLang="en-US" dirty="0">
                <a:latin typeface="微软雅黑" panose="020B0503020204020204" pitchFamily="34" charset="-122"/>
                <a:ea typeface="微软雅黑" panose="020B0503020204020204" pitchFamily="34" charset="-122"/>
              </a:rPr>
              <a:t>分析</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defRPr/>
            </a:pPr>
            <a:endParaRPr lang="en-US" altLang="zh-CN" dirty="0" smtClean="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对图像中感兴趣的目标进行提取和分割，获得目标的客观信息（特点或性质），建立对图像的描述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457200" lvl="1" indent="0">
              <a:buFont typeface="Wingdings" panose="05000000000000000000" pitchFamily="2" charset="2"/>
              <a:buNone/>
              <a:defRPr/>
            </a:pPr>
            <a:endParaRPr lang="zh-CN" altLang="en-US"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以观察者为中心研究客观世界</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lvl="1">
              <a:defRPr/>
            </a:pPr>
            <a:endParaRPr lang="zh-CN" altLang="en-US"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图像分析是一个从图像到数据的过程。</a:t>
            </a:r>
          </a:p>
          <a:p>
            <a:pPr>
              <a:defRPr/>
            </a:pPr>
            <a:endParaRPr lang="zh-CN" altLang="en-US" dirty="0" smtClean="0">
              <a:latin typeface="微软雅黑" panose="020B0503020204020204" pitchFamily="34" charset="-122"/>
              <a:ea typeface="微软雅黑" panose="020B0503020204020204" pitchFamily="34" charset="-122"/>
            </a:endParaRPr>
          </a:p>
          <a:p>
            <a:pPr>
              <a:defRPr/>
            </a:pPr>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rPr/>
              <a:t>三、数字图像的处理</a:t>
            </a:r>
          </a:p>
          <a:p>
            <a:pPr>
              <a:defRPr/>
            </a:pPr>
            <a:endParaRPr/>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37125" y="2924944"/>
            <a:ext cx="3823593" cy="382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8972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数字图像处理的三个层次</a:t>
            </a:r>
          </a:p>
        </p:txBody>
      </p:sp>
      <p:sp>
        <p:nvSpPr>
          <p:cNvPr id="34819"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mtClean="0">
                <a:latin typeface="微软雅黑" panose="020B0503020204020204" pitchFamily="34" charset="-122"/>
                <a:ea typeface="微软雅黑" panose="020B0503020204020204" pitchFamily="34" charset="-122"/>
              </a:rPr>
              <a:t>3. </a:t>
            </a:r>
            <a:r>
              <a:rPr lang="zh-CN" altLang="en-US" smtClean="0">
                <a:latin typeface="微软雅黑" panose="020B0503020204020204" pitchFamily="34" charset="-122"/>
                <a:ea typeface="微软雅黑" panose="020B0503020204020204" pitchFamily="34" charset="-122"/>
              </a:rPr>
              <a:t>图像理解：</a:t>
            </a:r>
            <a:endParaRPr lang="en-US" altLang="zh-CN" smtClean="0">
              <a:latin typeface="微软雅黑" panose="020B0503020204020204" pitchFamily="34" charset="-122"/>
              <a:ea typeface="微软雅黑" panose="020B0503020204020204" pitchFamily="34" charset="-122"/>
            </a:endParaRPr>
          </a:p>
          <a:p>
            <a:endParaRPr lang="en-US" altLang="zh-CN"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研究图像中各目标的性质和它们之间的相互联系；得出对图像内容含义的理解及原来客观场景的解释；</a:t>
            </a:r>
            <a:endParaRPr lang="en-US" altLang="zh-CN" smtClean="0">
              <a:latin typeface="微软雅黑" panose="020B0503020204020204" pitchFamily="34" charset="-122"/>
              <a:ea typeface="微软雅黑" panose="020B0503020204020204" pitchFamily="34" charset="-122"/>
            </a:endParaRPr>
          </a:p>
          <a:p>
            <a:pPr lvl="1"/>
            <a:endParaRPr lang="zh-CN" altLang="en-US"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以客观世界为中心，借助知识、经验来推理、认识客观世界，属于高层操作（符号运算）。</a:t>
            </a:r>
          </a:p>
          <a:p>
            <a:endParaRPr lang="zh-CN" altLang="en-US" smtClean="0">
              <a:latin typeface="微软雅黑" panose="020B0503020204020204" pitchFamily="34" charset="-122"/>
              <a:ea typeface="微软雅黑" panose="020B0503020204020204" pitchFamily="34" charset="-122"/>
            </a:endParaRPr>
          </a:p>
          <a:p>
            <a:endParaRPr lang="zh-CN" altLang="en-US"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rPr/>
              <a:t>三、数字图像的处理</a:t>
            </a:r>
          </a:p>
          <a:p>
            <a:pPr>
              <a:defRPr/>
            </a:pPr>
            <a:endParaRPr/>
          </a:p>
        </p:txBody>
      </p:sp>
    </p:spTree>
    <p:extLst>
      <p:ext uri="{BB962C8B-B14F-4D97-AF65-F5344CB8AC3E}">
        <p14:creationId xmlns:p14="http://schemas.microsoft.com/office/powerpoint/2010/main" val="37812681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图像处理是一门交叉学科</a:t>
            </a:r>
            <a:endParaRPr lang="en-US" altLang="zh-CN" dirty="0"/>
          </a:p>
        </p:txBody>
      </p:sp>
      <p:sp>
        <p:nvSpPr>
          <p:cNvPr id="3" name="内容占位符 2"/>
          <p:cNvSpPr>
            <a:spLocks noGrp="1"/>
          </p:cNvSpPr>
          <p:nvPr>
            <p:ph idx="1"/>
          </p:nvPr>
        </p:nvSpPr>
        <p:spPr>
          <a:xfrm>
            <a:off x="361950" y="1685925"/>
            <a:ext cx="8229600" cy="4511675"/>
          </a:xfrm>
        </p:spPr>
        <p:txBody>
          <a:bodyPr/>
          <a:lstStyle/>
          <a:p>
            <a:pPr lvl="1">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研究方法上，与数学、物理学（光学）、生理学、心理学、电子学、计算机科学相互借鉴</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n"/>
              <a:defRPr/>
            </a:pP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研究范围上，与计算机图形学、模式识别、计算机视觉相互交叉。</a:t>
            </a:r>
          </a:p>
          <a:p>
            <a:pPr lvl="1">
              <a:buFont typeface="Wingdings" panose="05000000000000000000" pitchFamily="2" charset="2"/>
              <a:buChar char="n"/>
              <a:defRPr/>
            </a:pPr>
            <a:endParaRPr lang="en-US" altLang="zh-CN" dirty="0">
              <a:latin typeface="微软雅黑" panose="020B0503020204020204" pitchFamily="34" charset="-122"/>
              <a:ea typeface="微软雅黑" panose="020B0503020204020204" pitchFamily="34" charset="-122"/>
            </a:endParaRPr>
          </a:p>
          <a:p>
            <a:pPr marL="457200" lvl="1" indent="0">
              <a:buFont typeface="Wingdings" panose="05000000000000000000" pitchFamily="2" charset="2"/>
              <a:buNone/>
              <a:defRPr/>
            </a:pP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pPr>
              <a:defRPr/>
            </a:pPr>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rPr/>
              <a:t>三、数字图像的处理</a:t>
            </a:r>
          </a:p>
          <a:p>
            <a:pPr>
              <a:defRPr/>
            </a:pPr>
            <a:endParaRPr/>
          </a:p>
        </p:txBody>
      </p:sp>
    </p:spTree>
    <p:extLst>
      <p:ext uri="{BB962C8B-B14F-4D97-AF65-F5344CB8AC3E}">
        <p14:creationId xmlns:p14="http://schemas.microsoft.com/office/powerpoint/2010/main" val="4218080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图像处理与相关学科的联系和区别</a:t>
            </a:r>
          </a:p>
        </p:txBody>
      </p:sp>
      <p:sp>
        <p:nvSpPr>
          <p:cNvPr id="4" name="文本占位符 3"/>
          <p:cNvSpPr>
            <a:spLocks noGrp="1"/>
          </p:cNvSpPr>
          <p:nvPr>
            <p:ph type="body" sz="quarter" idx="10"/>
          </p:nvPr>
        </p:nvSpPr>
        <p:spPr>
          <a:xfrm>
            <a:off x="0" y="-1588"/>
            <a:ext cx="5108575" cy="534988"/>
          </a:xfrm>
        </p:spPr>
        <p:txBody>
          <a:bodyPr/>
          <a:lstStyle/>
          <a:p>
            <a:pPr>
              <a:defRPr/>
            </a:pPr>
            <a:r>
              <a:rPr/>
              <a:t>三、数字图像的处理</a:t>
            </a:r>
          </a:p>
          <a:p>
            <a:pPr>
              <a:defRPr/>
            </a:pPr>
            <a:endParaRPr/>
          </a:p>
        </p:txBody>
      </p:sp>
      <p:graphicFrame>
        <p:nvGraphicFramePr>
          <p:cNvPr id="37892" name="Object 4"/>
          <p:cNvGraphicFramePr>
            <a:graphicFrameLocks noGrp="1" noChangeAspect="1"/>
          </p:cNvGraphicFramePr>
          <p:nvPr>
            <p:ph idx="1"/>
          </p:nvPr>
        </p:nvGraphicFramePr>
        <p:xfrm>
          <a:off x="762000" y="2286000"/>
          <a:ext cx="7569200" cy="2743200"/>
        </p:xfrm>
        <a:graphic>
          <a:graphicData uri="http://schemas.openxmlformats.org/presentationml/2006/ole">
            <mc:AlternateContent xmlns:mc="http://schemas.openxmlformats.org/markup-compatibility/2006">
              <mc:Choice xmlns:v="urn:schemas-microsoft-com:vml" Requires="v">
                <p:oleObj spid="_x0000_s159769" name="Visio" r:id="rId3" imgW="3657600" imgH="1325880" progId="Visio.Drawing.11">
                  <p:embed/>
                </p:oleObj>
              </mc:Choice>
              <mc:Fallback>
                <p:oleObj name="Visio" r:id="rId3" imgW="3657600" imgH="1325880"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286000"/>
                        <a:ext cx="7569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13360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smtClean="0"/>
              <a:t>课程信息</a:t>
            </a:r>
            <a:endParaRPr dirty="0"/>
          </a:p>
        </p:txBody>
      </p:sp>
      <p:sp>
        <p:nvSpPr>
          <p:cNvPr id="3" name="内容占位符 2"/>
          <p:cNvSpPr>
            <a:spLocks noGrp="1"/>
          </p:cNvSpPr>
          <p:nvPr>
            <p:ph idx="1"/>
          </p:nvPr>
        </p:nvSpPr>
        <p:spPr>
          <a:xfrm>
            <a:off x="361950" y="1685925"/>
            <a:ext cx="8229600" cy="4511675"/>
          </a:xfrm>
        </p:spPr>
        <p:txBody>
          <a:bodyPr/>
          <a:lstStyle/>
          <a:p>
            <a:pPr>
              <a:defRPr/>
            </a:pPr>
            <a:r>
              <a:rPr lang="zh-CN" altLang="en-US" dirty="0" smtClean="0"/>
              <a:t>李亮</a:t>
            </a:r>
            <a:endParaRPr lang="en-US" altLang="zh-CN" dirty="0" smtClean="0"/>
          </a:p>
          <a:p>
            <a:pPr lvl="1">
              <a:defRPr/>
            </a:pPr>
            <a:r>
              <a:rPr lang="en-US" altLang="zh-CN" dirty="0" smtClean="0"/>
              <a:t>55-A201</a:t>
            </a:r>
          </a:p>
          <a:p>
            <a:pPr lvl="1">
              <a:defRPr/>
            </a:pPr>
            <a:r>
              <a:rPr lang="zh-CN" altLang="en-US" dirty="0" smtClean="0"/>
              <a:t>图像处理、计算机视觉、模式识别</a:t>
            </a:r>
            <a:endParaRPr lang="en-US" altLang="zh-CN" dirty="0" smtClean="0"/>
          </a:p>
          <a:p>
            <a:pPr lvl="1">
              <a:defRPr/>
            </a:pPr>
            <a:r>
              <a:rPr lang="en-US" altLang="zh-CN" dirty="0" smtClean="0">
                <a:hlinkClick r:id="rId2"/>
              </a:rPr>
              <a:t>liangli@tju.edu.cn</a:t>
            </a:r>
            <a:endParaRPr lang="en-US" altLang="zh-CN" dirty="0" smtClean="0"/>
          </a:p>
          <a:p>
            <a:pPr lvl="1">
              <a:defRPr/>
            </a:pPr>
            <a:r>
              <a:rPr lang="en-US" altLang="zh-CN" dirty="0" smtClean="0"/>
              <a:t>15822370924</a:t>
            </a:r>
          </a:p>
          <a:p>
            <a:pPr>
              <a:defRPr/>
            </a:pPr>
            <a:r>
              <a:rPr lang="zh-CN" altLang="en-US" smtClean="0"/>
              <a:t>参考</a:t>
            </a:r>
            <a:r>
              <a:rPr lang="zh-CN" altLang="en-US" dirty="0" smtClean="0"/>
              <a:t>教材</a:t>
            </a:r>
            <a:endParaRPr lang="en-US" altLang="zh-CN" dirty="0" smtClean="0"/>
          </a:p>
          <a:p>
            <a:pPr lvl="1">
              <a:defRPr/>
            </a:pPr>
            <a:r>
              <a:rPr lang="en-US" altLang="zh-CN" dirty="0" smtClean="0"/>
              <a:t>《</a:t>
            </a:r>
            <a:r>
              <a:rPr lang="zh-CN" altLang="en-US" dirty="0" smtClean="0"/>
              <a:t>数字图像处理</a:t>
            </a:r>
            <a:r>
              <a:rPr lang="en-US" altLang="zh-CN" dirty="0" smtClean="0"/>
              <a:t>》</a:t>
            </a:r>
            <a:r>
              <a:rPr lang="zh-CN" altLang="en-US" dirty="0" smtClean="0"/>
              <a:t>，冈萨雷斯</a:t>
            </a:r>
            <a:endParaRPr lang="en-US" altLang="zh-CN" dirty="0" smtClean="0"/>
          </a:p>
          <a:p>
            <a:pPr>
              <a:defRPr/>
            </a:pPr>
            <a:r>
              <a:rPr lang="zh-CN" altLang="en-US" dirty="0" smtClean="0"/>
              <a:t>考试：</a:t>
            </a:r>
            <a:endParaRPr lang="en-US" altLang="zh-CN" dirty="0" smtClean="0"/>
          </a:p>
          <a:p>
            <a:pPr lvl="1">
              <a:defRPr/>
            </a:pPr>
            <a:r>
              <a:rPr lang="zh-CN" altLang="en-US" dirty="0" smtClean="0"/>
              <a:t>作业：</a:t>
            </a:r>
            <a:r>
              <a:rPr lang="en-US" altLang="zh-CN" dirty="0" smtClean="0"/>
              <a:t>40%</a:t>
            </a:r>
          </a:p>
          <a:p>
            <a:pPr lvl="2">
              <a:defRPr/>
            </a:pPr>
            <a:r>
              <a:rPr lang="en-US" altLang="zh-CN" dirty="0" smtClean="0"/>
              <a:t>5</a:t>
            </a:r>
            <a:r>
              <a:rPr lang="zh-CN" altLang="en-US" dirty="0" smtClean="0"/>
              <a:t>次作业，每次</a:t>
            </a:r>
            <a:r>
              <a:rPr lang="en-US" altLang="zh-CN" dirty="0" smtClean="0"/>
              <a:t>8</a:t>
            </a:r>
            <a:r>
              <a:rPr lang="zh-CN" altLang="en-US" dirty="0" smtClean="0"/>
              <a:t>分，代码</a:t>
            </a:r>
            <a:r>
              <a:rPr lang="en-US" altLang="zh-CN" dirty="0" smtClean="0"/>
              <a:t>+</a:t>
            </a:r>
            <a:r>
              <a:rPr lang="zh-CN" altLang="en-US" dirty="0" smtClean="0"/>
              <a:t>报告（电子版），</a:t>
            </a:r>
            <a:r>
              <a:rPr lang="en-US" altLang="zh-CN" dirty="0" smtClean="0"/>
              <a:t>Latex</a:t>
            </a:r>
          </a:p>
          <a:p>
            <a:pPr lvl="1">
              <a:defRPr/>
            </a:pPr>
            <a:r>
              <a:rPr lang="zh-CN" altLang="en-US" dirty="0" smtClean="0"/>
              <a:t>大作业或考试</a:t>
            </a:r>
            <a:r>
              <a:rPr lang="zh-CN" altLang="en-US" dirty="0" smtClean="0"/>
              <a:t>：</a:t>
            </a:r>
            <a:r>
              <a:rPr lang="en-US" altLang="zh-CN" dirty="0" smtClean="0"/>
              <a:t>60%</a:t>
            </a:r>
          </a:p>
          <a:p>
            <a:pPr lvl="2">
              <a:defRPr/>
            </a:pPr>
            <a:endParaRPr lang="zh-CN" altLang="en-US" dirty="0"/>
          </a:p>
        </p:txBody>
      </p:sp>
    </p:spTree>
    <p:extLst>
      <p:ext uri="{BB962C8B-B14F-4D97-AF65-F5344CB8AC3E}">
        <p14:creationId xmlns:p14="http://schemas.microsoft.com/office/powerpoint/2010/main" val="9935711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endParaRPr dirty="0"/>
          </a:p>
        </p:txBody>
      </p:sp>
      <p:sp>
        <p:nvSpPr>
          <p:cNvPr id="4" name="文本占位符 3"/>
          <p:cNvSpPr>
            <a:spLocks noGrp="1"/>
          </p:cNvSpPr>
          <p:nvPr>
            <p:ph type="body" sz="quarter" idx="10"/>
          </p:nvPr>
        </p:nvSpPr>
        <p:spPr>
          <a:xfrm>
            <a:off x="0" y="-1588"/>
            <a:ext cx="5108575" cy="534988"/>
          </a:xfrm>
        </p:spPr>
        <p:txBody>
          <a:bodyPr/>
          <a:lstStyle/>
          <a:p>
            <a:pPr>
              <a:defRPr/>
            </a:pPr>
            <a:r>
              <a:rPr/>
              <a:t>四、数字图像处理的起源</a:t>
            </a:r>
          </a:p>
        </p:txBody>
      </p:sp>
      <p:sp>
        <p:nvSpPr>
          <p:cNvPr id="3" name="内容占位符 2"/>
          <p:cNvSpPr>
            <a:spLocks noGrp="1"/>
          </p:cNvSpPr>
          <p:nvPr>
            <p:ph idx="1"/>
          </p:nvPr>
        </p:nvSpPr>
        <p:spPr>
          <a:xfrm>
            <a:off x="361950" y="1685925"/>
            <a:ext cx="8229600" cy="4511675"/>
          </a:xfrm>
        </p:spPr>
        <p:txBody>
          <a:bodyPr/>
          <a:lstStyle/>
          <a:p>
            <a:pPr>
              <a:defRPr/>
            </a:pPr>
            <a:r>
              <a:rPr lang="zh-CN" altLang="en-US" dirty="0">
                <a:latin typeface="微软雅黑" panose="020B0503020204020204" pitchFamily="34" charset="-122"/>
                <a:ea typeface="微软雅黑" panose="020B0503020204020204" pitchFamily="34" charset="-122"/>
              </a:rPr>
              <a:t>上世纪</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年代，纽约－伦敦海底电缆传输数字化的新闻图片。传递时间从一个多星期减少到</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个小时</a:t>
            </a:r>
          </a:p>
          <a:p>
            <a:pPr>
              <a:defRPr/>
            </a:pPr>
            <a:endParaRPr lang="zh-CN" altLang="en-US" dirty="0"/>
          </a:p>
        </p:txBody>
      </p:sp>
      <p:sp>
        <p:nvSpPr>
          <p:cNvPr id="38918" name="AutoShape 13"/>
          <p:cNvSpPr>
            <a:spLocks noChangeArrowheads="1"/>
          </p:cNvSpPr>
          <p:nvPr/>
        </p:nvSpPr>
        <p:spPr bwMode="auto">
          <a:xfrm>
            <a:off x="228600" y="2819400"/>
            <a:ext cx="2971800" cy="1143000"/>
          </a:xfrm>
          <a:prstGeom prst="wedgeRoundRectCallout">
            <a:avLst>
              <a:gd name="adj1" fmla="val -41347"/>
              <a:gd name="adj2" fmla="val 55139"/>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lnSpc>
                <a:spcPct val="105000"/>
              </a:lnSpc>
            </a:pPr>
            <a:r>
              <a:rPr lang="en-US" altLang="zh-CN" dirty="0">
                <a:solidFill>
                  <a:srgbClr val="800000"/>
                </a:solidFill>
                <a:latin typeface="微软雅黑" panose="020B0503020204020204" pitchFamily="34" charset="-122"/>
                <a:ea typeface="微软雅黑" panose="020B0503020204020204" pitchFamily="34" charset="-122"/>
              </a:rPr>
              <a:t>1921</a:t>
            </a:r>
            <a:r>
              <a:rPr lang="zh-CN" altLang="en-US" dirty="0">
                <a:solidFill>
                  <a:srgbClr val="800000"/>
                </a:solidFill>
                <a:latin typeface="微软雅黑" panose="020B0503020204020204" pitchFamily="34" charset="-122"/>
                <a:ea typeface="微软雅黑" panose="020B0503020204020204" pitchFamily="34" charset="-122"/>
              </a:rPr>
              <a:t>年电报打印机采用</a:t>
            </a:r>
          </a:p>
          <a:p>
            <a:pPr algn="ctr" eaLnBrk="1" hangingPunct="1">
              <a:lnSpc>
                <a:spcPct val="105000"/>
              </a:lnSpc>
            </a:pPr>
            <a:r>
              <a:rPr lang="zh-CN" altLang="en-US" dirty="0">
                <a:solidFill>
                  <a:srgbClr val="800000"/>
                </a:solidFill>
                <a:latin typeface="微软雅黑" panose="020B0503020204020204" pitchFamily="34" charset="-122"/>
                <a:ea typeface="微软雅黑" panose="020B0503020204020204" pitchFamily="34" charset="-122"/>
              </a:rPr>
              <a:t>特殊字符在编码纸带打印。</a:t>
            </a:r>
          </a:p>
          <a:p>
            <a:pPr algn="ctr" eaLnBrk="1" hangingPunct="1">
              <a:lnSpc>
                <a:spcPct val="105000"/>
              </a:lnSpc>
            </a:pPr>
            <a:r>
              <a:rPr lang="zh-CN" altLang="en-US" dirty="0">
                <a:solidFill>
                  <a:srgbClr val="800000"/>
                </a:solidFill>
                <a:latin typeface="微软雅黑" panose="020B0503020204020204" pitchFamily="34" charset="-122"/>
                <a:ea typeface="微软雅黑" panose="020B0503020204020204" pitchFamily="34" charset="-122"/>
              </a:rPr>
              <a:t>输出设备从通用在到</a:t>
            </a:r>
            <a:r>
              <a:rPr lang="zh-CN" altLang="en-US" dirty="0" smtClean="0">
                <a:solidFill>
                  <a:srgbClr val="800000"/>
                </a:solidFill>
                <a:latin typeface="微软雅黑" panose="020B0503020204020204" pitchFamily="34" charset="-122"/>
                <a:ea typeface="微软雅黑" panose="020B0503020204020204" pitchFamily="34" charset="-122"/>
              </a:rPr>
              <a:t>专用</a:t>
            </a:r>
            <a:endParaRPr lang="zh-CN" altLang="en-US" dirty="0">
              <a:solidFill>
                <a:srgbClr val="800000"/>
              </a:solidFill>
              <a:latin typeface="微软雅黑" panose="020B0503020204020204" pitchFamily="34" charset="-122"/>
              <a:ea typeface="微软雅黑" panose="020B0503020204020204" pitchFamily="34" charset="-122"/>
            </a:endParaRPr>
          </a:p>
        </p:txBody>
      </p:sp>
      <p:sp>
        <p:nvSpPr>
          <p:cNvPr id="38920" name="AutoShape 21"/>
          <p:cNvSpPr>
            <a:spLocks noChangeArrowheads="1"/>
          </p:cNvSpPr>
          <p:nvPr/>
        </p:nvSpPr>
        <p:spPr bwMode="auto">
          <a:xfrm>
            <a:off x="4953000" y="2590800"/>
            <a:ext cx="4191000" cy="1157288"/>
          </a:xfrm>
          <a:prstGeom prst="wedgeRoundRectCallout">
            <a:avLst>
              <a:gd name="adj1" fmla="val -19188"/>
              <a:gd name="adj2" fmla="val 71526"/>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360000" bIns="0"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lnSpc>
                <a:spcPct val="135000"/>
              </a:lnSpc>
            </a:pPr>
            <a:r>
              <a:rPr lang="en-US" altLang="zh-CN" dirty="0">
                <a:solidFill>
                  <a:srgbClr val="800000"/>
                </a:solidFill>
                <a:latin typeface="微软雅黑" panose="020B0503020204020204" pitchFamily="34" charset="-122"/>
                <a:ea typeface="微软雅黑" panose="020B0503020204020204" pitchFamily="34" charset="-122"/>
              </a:rPr>
              <a:t>1929</a:t>
            </a:r>
            <a:r>
              <a:rPr lang="zh-CN" altLang="en-US" dirty="0">
                <a:solidFill>
                  <a:srgbClr val="800000"/>
                </a:solidFill>
                <a:latin typeface="微软雅黑" panose="020B0503020204020204" pitchFamily="34" charset="-122"/>
                <a:ea typeface="微软雅黑" panose="020B0503020204020204" pitchFamily="34" charset="-122"/>
              </a:rPr>
              <a:t>年从伦敦到纽约</a:t>
            </a:r>
            <a:r>
              <a:rPr lang="en-US" altLang="zh-CN" dirty="0">
                <a:solidFill>
                  <a:srgbClr val="800000"/>
                </a:solidFill>
                <a:latin typeface="微软雅黑" panose="020B0503020204020204" pitchFamily="34" charset="-122"/>
                <a:ea typeface="微软雅黑" panose="020B0503020204020204" pitchFamily="34" charset="-122"/>
              </a:rPr>
              <a:t>15</a:t>
            </a:r>
            <a:r>
              <a:rPr lang="zh-CN" altLang="en-US" dirty="0">
                <a:solidFill>
                  <a:srgbClr val="800000"/>
                </a:solidFill>
                <a:latin typeface="微软雅黑" panose="020B0503020204020204" pitchFamily="34" charset="-122"/>
                <a:ea typeface="微软雅黑" panose="020B0503020204020204" pitchFamily="34" charset="-122"/>
              </a:rPr>
              <a:t>级</a:t>
            </a:r>
            <a:r>
              <a:rPr lang="zh-CN" altLang="en-US" dirty="0" smtClean="0">
                <a:solidFill>
                  <a:srgbClr val="800000"/>
                </a:solidFill>
                <a:latin typeface="微软雅黑" panose="020B0503020204020204" pitchFamily="34" charset="-122"/>
                <a:ea typeface="微软雅黑" panose="020B0503020204020204" pitchFamily="34" charset="-122"/>
              </a:rPr>
              <a:t>色调通过电缆</a:t>
            </a:r>
            <a:endParaRPr lang="en-US" altLang="zh-CN" dirty="0" smtClean="0">
              <a:solidFill>
                <a:srgbClr val="800000"/>
              </a:solidFill>
              <a:latin typeface="微软雅黑" panose="020B0503020204020204" pitchFamily="34" charset="-122"/>
              <a:ea typeface="微软雅黑" panose="020B0503020204020204" pitchFamily="34" charset="-122"/>
            </a:endParaRPr>
          </a:p>
          <a:p>
            <a:pPr eaLnBrk="1" hangingPunct="1">
              <a:lnSpc>
                <a:spcPct val="135000"/>
              </a:lnSpc>
            </a:pPr>
            <a:r>
              <a:rPr lang="zh-CN" altLang="en-US" dirty="0" smtClean="0">
                <a:solidFill>
                  <a:srgbClr val="800000"/>
                </a:solidFill>
                <a:latin typeface="微软雅黑" panose="020B0503020204020204" pitchFamily="34" charset="-122"/>
                <a:ea typeface="微软雅黑" panose="020B0503020204020204" pitchFamily="34" charset="-122"/>
              </a:rPr>
              <a:t>传递</a:t>
            </a:r>
            <a:r>
              <a:rPr lang="zh-CN" altLang="en-US" dirty="0">
                <a:solidFill>
                  <a:srgbClr val="800000"/>
                </a:solidFill>
                <a:latin typeface="微软雅黑" panose="020B0503020204020204" pitchFamily="34" charset="-122"/>
                <a:ea typeface="微软雅黑" panose="020B0503020204020204" pitchFamily="34" charset="-122"/>
              </a:rPr>
              <a:t>照片。从早期</a:t>
            </a:r>
            <a:r>
              <a:rPr lang="en-US" altLang="zh-CN" dirty="0">
                <a:solidFill>
                  <a:srgbClr val="800000"/>
                </a:solidFill>
                <a:latin typeface="微软雅黑" panose="020B0503020204020204" pitchFamily="34" charset="-122"/>
                <a:ea typeface="微软雅黑" panose="020B0503020204020204" pitchFamily="34" charset="-122"/>
              </a:rPr>
              <a:t>5</a:t>
            </a:r>
            <a:r>
              <a:rPr lang="zh-CN" altLang="en-US" dirty="0">
                <a:solidFill>
                  <a:srgbClr val="800000"/>
                </a:solidFill>
                <a:latin typeface="微软雅黑" panose="020B0503020204020204" pitchFamily="34" charset="-122"/>
                <a:ea typeface="微软雅黑" panose="020B0503020204020204" pitchFamily="34" charset="-122"/>
              </a:rPr>
              <a:t>个灰度到</a:t>
            </a:r>
            <a:r>
              <a:rPr lang="en-US" altLang="zh-CN" dirty="0" smtClean="0">
                <a:solidFill>
                  <a:srgbClr val="800000"/>
                </a:solidFill>
                <a:latin typeface="微软雅黑" panose="020B0503020204020204" pitchFamily="34" charset="-122"/>
                <a:ea typeface="微软雅黑" panose="020B0503020204020204" pitchFamily="34" charset="-122"/>
              </a:rPr>
              <a:t>15</a:t>
            </a:r>
            <a:r>
              <a:rPr lang="zh-CN" altLang="en-US" dirty="0" smtClean="0">
                <a:solidFill>
                  <a:srgbClr val="800000"/>
                </a:solidFill>
                <a:latin typeface="微软雅黑" panose="020B0503020204020204" pitchFamily="34" charset="-122"/>
                <a:ea typeface="微软雅黑" panose="020B0503020204020204" pitchFamily="34" charset="-122"/>
              </a:rPr>
              <a:t>灰度。</a:t>
            </a:r>
            <a:endParaRPr lang="en-US" altLang="zh-CN" dirty="0">
              <a:solidFill>
                <a:srgbClr val="800000"/>
              </a:solidFill>
              <a:latin typeface="微软雅黑" panose="020B0503020204020204" pitchFamily="34" charset="-122"/>
              <a:ea typeface="微软雅黑" panose="020B0503020204020204" pitchFamily="34" charset="-122"/>
            </a:endParaRPr>
          </a:p>
        </p:txBody>
      </p:sp>
      <p:sp>
        <p:nvSpPr>
          <p:cNvPr id="38921" name="AutoShape 18"/>
          <p:cNvSpPr>
            <a:spLocks noChangeArrowheads="1"/>
          </p:cNvSpPr>
          <p:nvPr/>
        </p:nvSpPr>
        <p:spPr bwMode="auto">
          <a:xfrm>
            <a:off x="2590800" y="5486400"/>
            <a:ext cx="3048000" cy="1371600"/>
          </a:xfrm>
          <a:prstGeom prst="wedgeRoundRectCallout">
            <a:avLst>
              <a:gd name="adj1" fmla="val 1926"/>
              <a:gd name="adj2" fmla="val -7777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lang="en-US" altLang="zh-CN" dirty="0" smtClean="0">
                <a:solidFill>
                  <a:srgbClr val="800000"/>
                </a:solidFill>
                <a:latin typeface="微软雅黑" panose="020B0503020204020204" pitchFamily="34" charset="-122"/>
                <a:ea typeface="微软雅黑" panose="020B0503020204020204" pitchFamily="34" charset="-122"/>
              </a:rPr>
              <a:t>1922</a:t>
            </a:r>
            <a:r>
              <a:rPr lang="zh-CN" altLang="en-US" dirty="0">
                <a:solidFill>
                  <a:srgbClr val="800000"/>
                </a:solidFill>
                <a:latin typeface="微软雅黑" panose="020B0503020204020204" pitchFamily="34" charset="-122"/>
                <a:ea typeface="微软雅黑" panose="020B0503020204020204" pitchFamily="34" charset="-122"/>
              </a:rPr>
              <a:t>年两次穿越大西洋，</a:t>
            </a:r>
          </a:p>
          <a:p>
            <a:pPr algn="ctr" eaLnBrk="1" hangingPunct="1"/>
            <a:r>
              <a:rPr lang="zh-CN" altLang="en-US" dirty="0">
                <a:solidFill>
                  <a:srgbClr val="800000"/>
                </a:solidFill>
                <a:latin typeface="微软雅黑" panose="020B0503020204020204" pitchFamily="34" charset="-122"/>
                <a:ea typeface="微软雅黑" panose="020B0503020204020204" pitchFamily="34" charset="-122"/>
              </a:rPr>
              <a:t>穿孔纸得到图像检测误差。</a:t>
            </a:r>
          </a:p>
          <a:p>
            <a:pPr algn="ctr" eaLnBrk="1" hangingPunct="1"/>
            <a:r>
              <a:rPr lang="zh-CN" altLang="en-US" dirty="0">
                <a:solidFill>
                  <a:srgbClr val="800000"/>
                </a:solidFill>
                <a:latin typeface="微软雅黑" panose="020B0503020204020204" pitchFamily="34" charset="-122"/>
                <a:ea typeface="微软雅黑" panose="020B0503020204020204" pitchFamily="34" charset="-122"/>
              </a:rPr>
              <a:t>图像通信系统信源编码和</a:t>
            </a:r>
          </a:p>
          <a:p>
            <a:pPr algn="ctr" eaLnBrk="1" hangingPunct="1"/>
            <a:r>
              <a:rPr lang="zh-CN" altLang="en-US" dirty="0" smtClean="0">
                <a:solidFill>
                  <a:srgbClr val="800000"/>
                </a:solidFill>
                <a:latin typeface="微软雅黑" panose="020B0503020204020204" pitchFamily="34" charset="-122"/>
                <a:ea typeface="微软雅黑" panose="020B0503020204020204" pitchFamily="34" charset="-122"/>
              </a:rPr>
              <a:t>信道编码</a:t>
            </a:r>
            <a:endParaRPr lang="en-US" altLang="zh-CN" dirty="0">
              <a:solidFill>
                <a:srgbClr val="8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184" y="4222608"/>
            <a:ext cx="2328416" cy="153679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3750" y="2819400"/>
            <a:ext cx="1466469" cy="2267617"/>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4000728"/>
            <a:ext cx="2533650" cy="2237919"/>
          </a:xfrm>
          <a:prstGeom prst="rect">
            <a:avLst/>
          </a:prstGeom>
        </p:spPr>
      </p:pic>
    </p:spTree>
    <p:extLst>
      <p:ext uri="{BB962C8B-B14F-4D97-AF65-F5344CB8AC3E}">
        <p14:creationId xmlns:p14="http://schemas.microsoft.com/office/powerpoint/2010/main" val="23065088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endParaRPr/>
          </a:p>
        </p:txBody>
      </p:sp>
      <p:sp>
        <p:nvSpPr>
          <p:cNvPr id="39939"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latin typeface="微软雅黑" panose="020B0503020204020204" pitchFamily="34" charset="-122"/>
                <a:ea typeface="微软雅黑" panose="020B0503020204020204" pitchFamily="34" charset="-122"/>
              </a:rPr>
              <a:t>数字图像处理的历史与数字计算机的发展密切相关，它必须依靠数字计算机及数据存储、显示和传输等相关技术的发展。</a:t>
            </a:r>
            <a:endParaRPr lang="en-US" altLang="zh-CN" smtClean="0">
              <a:latin typeface="微软雅黑" panose="020B0503020204020204" pitchFamily="34" charset="-122"/>
              <a:ea typeface="微软雅黑" panose="020B0503020204020204" pitchFamily="34" charset="-122"/>
            </a:endParaRPr>
          </a:p>
          <a:p>
            <a:r>
              <a:rPr lang="zh-CN" altLang="en-US" smtClean="0">
                <a:latin typeface="微软雅黑" panose="020B0503020204020204" pitchFamily="34" charset="-122"/>
                <a:ea typeface="微软雅黑" panose="020B0503020204020204" pitchFamily="34" charset="-122"/>
              </a:rPr>
              <a:t>五十年代中期在太空计划的推动下开始这项技术的研究。重要标志是</a:t>
            </a:r>
            <a:r>
              <a:rPr lang="en-US" altLang="zh-CN" smtClean="0">
                <a:latin typeface="微软雅黑" panose="020B0503020204020204" pitchFamily="34" charset="-122"/>
                <a:ea typeface="微软雅黑" panose="020B0503020204020204" pitchFamily="34" charset="-122"/>
              </a:rPr>
              <a:t>1964</a:t>
            </a:r>
            <a:r>
              <a:rPr lang="zh-CN" altLang="en-US" smtClean="0">
                <a:latin typeface="微软雅黑" panose="020B0503020204020204" pitchFamily="34" charset="-122"/>
                <a:ea typeface="微软雅黑" panose="020B0503020204020204" pitchFamily="34" charset="-122"/>
              </a:rPr>
              <a:t>年美国喷气推进实验室（</a:t>
            </a:r>
            <a:r>
              <a:rPr lang="en-US" altLang="zh-CN" smtClean="0">
                <a:latin typeface="微软雅黑" panose="020B0503020204020204" pitchFamily="34" charset="-122"/>
                <a:ea typeface="微软雅黑" panose="020B0503020204020204" pitchFamily="34" charset="-122"/>
              </a:rPr>
              <a:t>JPL</a:t>
            </a:r>
            <a:r>
              <a:rPr lang="zh-CN" altLang="en-US" smtClean="0">
                <a:latin typeface="微软雅黑" panose="020B0503020204020204" pitchFamily="34" charset="-122"/>
                <a:ea typeface="微软雅黑" panose="020B0503020204020204" pitchFamily="34" charset="-122"/>
              </a:rPr>
              <a:t>）正式使用数字计算机对“徘徊者</a:t>
            </a:r>
            <a:r>
              <a:rPr lang="en-US" altLang="zh-CN" smtClean="0">
                <a:latin typeface="微软雅黑" panose="020B0503020204020204" pitchFamily="34" charset="-122"/>
                <a:ea typeface="微软雅黑" panose="020B0503020204020204" pitchFamily="34" charset="-122"/>
              </a:rPr>
              <a:t>7</a:t>
            </a:r>
            <a:r>
              <a:rPr lang="zh-CN" altLang="en-US" smtClean="0">
                <a:latin typeface="微软雅黑" panose="020B0503020204020204" pitchFamily="34" charset="-122"/>
                <a:ea typeface="微软雅黑" panose="020B0503020204020204" pitchFamily="34" charset="-122"/>
              </a:rPr>
              <a:t>号”太空船送回的四千多张月球照片进行了处理。</a:t>
            </a:r>
          </a:p>
          <a:p>
            <a:endParaRPr lang="zh-CN" altLang="en-US" smtClean="0">
              <a:latin typeface="微软雅黑" panose="020B0503020204020204" pitchFamily="34" charset="-122"/>
              <a:ea typeface="微软雅黑" panose="020B0503020204020204" pitchFamily="34" charset="-122"/>
            </a:endParaRPr>
          </a:p>
          <a:p>
            <a:endParaRPr lang="zh-CN" altLang="en-US"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四、数字图像处理的起源</a:t>
            </a:r>
          </a:p>
          <a:p>
            <a:pPr>
              <a:defRPr/>
            </a:pPr>
            <a:endParaRPr/>
          </a:p>
        </p:txBody>
      </p:sp>
      <p:pic>
        <p:nvPicPr>
          <p:cNvPr id="3994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8925" y="3276600"/>
            <a:ext cx="2819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725" y="4419600"/>
            <a:ext cx="3505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176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lang="zh-CN" altLang="en-US" sz="2400" dirty="0"/>
              <a:t>现状</a:t>
            </a:r>
            <a:endParaRPr dirty="0"/>
          </a:p>
        </p:txBody>
      </p:sp>
      <p:sp>
        <p:nvSpPr>
          <p:cNvPr id="58371"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七十年代以来迅猛发展。</a:t>
            </a:r>
            <a:endParaRPr lang="en-US" altLang="zh-CN"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主观需求：人类从外界获取得信息</a:t>
            </a:r>
            <a:r>
              <a:rPr lang="en-US" altLang="zh-CN" dirty="0" smtClean="0">
                <a:latin typeface="微软雅黑" panose="020B0503020204020204" pitchFamily="34" charset="-122"/>
                <a:ea typeface="微软雅黑" panose="020B0503020204020204" pitchFamily="34" charset="-122"/>
              </a:rPr>
              <a:t>60</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70</a:t>
            </a:r>
            <a:r>
              <a:rPr lang="zh-CN" altLang="en-US" dirty="0" smtClean="0">
                <a:latin typeface="微软雅黑" panose="020B0503020204020204" pitchFamily="34" charset="-122"/>
                <a:ea typeface="微软雅黑" panose="020B0503020204020204" pitchFamily="34" charset="-122"/>
              </a:rPr>
              <a:t>％通过眼睛的图像信息</a:t>
            </a:r>
            <a:endParaRPr lang="en-US" altLang="zh-CN" dirty="0" smtClean="0">
              <a:latin typeface="微软雅黑" panose="020B0503020204020204" pitchFamily="34" charset="-122"/>
              <a:ea typeface="微软雅黑" panose="020B0503020204020204" pitchFamily="34" charset="-122"/>
            </a:endParaRPr>
          </a:p>
          <a:p>
            <a:pPr lvl="1"/>
            <a:endParaRPr lang="zh-CN" altLang="en-US"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计算机技术的发展和通信手段的发展提供客观可能；以</a:t>
            </a:r>
            <a:r>
              <a:rPr lang="en-US" altLang="zh-CN" dirty="0" smtClean="0">
                <a:latin typeface="微软雅黑" panose="020B0503020204020204" pitchFamily="34" charset="-122"/>
                <a:ea typeface="微软雅黑" panose="020B0503020204020204" pitchFamily="34" charset="-122"/>
              </a:rPr>
              <a:t>FFT</a:t>
            </a:r>
            <a:r>
              <a:rPr lang="zh-CN" altLang="en-US" dirty="0" smtClean="0">
                <a:latin typeface="微软雅黑" panose="020B0503020204020204" pitchFamily="34" charset="-122"/>
                <a:ea typeface="微软雅黑" panose="020B0503020204020204" pitchFamily="34" charset="-122"/>
              </a:rPr>
              <a:t>为代表的数字信号处理算法和现代信号处理方法的精确性，灵活性与通用性</a:t>
            </a:r>
            <a:endParaRPr lang="en-US" altLang="zh-CN" dirty="0" smtClean="0">
              <a:latin typeface="微软雅黑" panose="020B0503020204020204" pitchFamily="34" charset="-122"/>
              <a:ea typeface="微软雅黑" panose="020B0503020204020204" pitchFamily="34" charset="-122"/>
            </a:endParaRPr>
          </a:p>
          <a:p>
            <a:pPr lvl="1"/>
            <a:endParaRPr lang="zh-CN" altLang="en-US"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“一种科学只有在成功地运用数学时，才算真正达到了完美的地步”数学化</a:t>
            </a:r>
            <a:r>
              <a:rPr lang="zh-CN" altLang="en-US" dirty="0">
                <a:latin typeface="微软雅黑" panose="020B0503020204020204" pitchFamily="34" charset="-122"/>
                <a:ea typeface="微软雅黑" panose="020B0503020204020204" pitchFamily="34" charset="-122"/>
              </a:rPr>
              <a:t>的特点是该学科成熟的一个标志。</a:t>
            </a:r>
            <a:endParaRPr lang="en-US" altLang="zh-CN" dirty="0" smtClean="0">
              <a:latin typeface="微软雅黑" panose="020B0503020204020204" pitchFamily="34" charset="-122"/>
              <a:ea typeface="微软雅黑" panose="020B0503020204020204" pitchFamily="34" charset="-122"/>
            </a:endParaRPr>
          </a:p>
          <a:p>
            <a:pPr lvl="1"/>
            <a:endParaRPr lang="zh-CN" altLang="en-US"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总之：是一门在理论研究和应用开发两方面获得极大统一的学科</a:t>
            </a:r>
          </a:p>
          <a:p>
            <a:endParaRPr lang="zh-CN" altLang="en-US"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rPr dirty="0"/>
              <a:t>五、数字图像处理的应用实例</a:t>
            </a:r>
          </a:p>
          <a:p>
            <a:pPr>
              <a:defRPr/>
            </a:pPr>
            <a:endParaRPr dirty="0"/>
          </a:p>
        </p:txBody>
      </p:sp>
    </p:spTree>
    <p:extLst>
      <p:ext uri="{BB962C8B-B14F-4D97-AF65-F5344CB8AC3E}">
        <p14:creationId xmlns:p14="http://schemas.microsoft.com/office/powerpoint/2010/main" val="7603876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endParaRPr/>
          </a:p>
        </p:txBody>
      </p:sp>
      <p:sp>
        <p:nvSpPr>
          <p:cNvPr id="41987"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latin typeface="微软雅黑" panose="020B0503020204020204" pitchFamily="34" charset="-122"/>
                <a:ea typeface="微软雅黑" panose="020B0503020204020204" pitchFamily="34" charset="-122"/>
              </a:rPr>
              <a:t>数字图像处理的应用领域多种多样。最主要的图像源是电磁能谱，其他主要的能源包括声波、超声波和电子（用于电子显微镜）。</a:t>
            </a:r>
            <a:endParaRPr lang="en-US" altLang="zh-CN" smtClean="0">
              <a:latin typeface="微软雅黑" panose="020B0503020204020204" pitchFamily="34" charset="-122"/>
              <a:ea typeface="微软雅黑" panose="020B0503020204020204" pitchFamily="34" charset="-122"/>
            </a:endParaRPr>
          </a:p>
          <a:p>
            <a:endParaRPr lang="zh-CN" altLang="en-US" smtClean="0">
              <a:latin typeface="微软雅黑" panose="020B0503020204020204" pitchFamily="34" charset="-122"/>
              <a:ea typeface="微软雅黑" panose="020B0503020204020204" pitchFamily="34" charset="-122"/>
            </a:endParaRPr>
          </a:p>
          <a:p>
            <a:endParaRPr lang="zh-CN" altLang="en-US"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p:txBody>
      </p:sp>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501900"/>
            <a:ext cx="651510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5653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伽马射线成像</a:t>
            </a:r>
            <a:br>
              <a:rPr dirty="0"/>
            </a:br>
            <a:endParaRPr dirty="0"/>
          </a:p>
        </p:txBody>
      </p:sp>
      <p:sp>
        <p:nvSpPr>
          <p:cNvPr id="43011"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伽马射线成像的主要用途包括医学和天文观测</a:t>
            </a:r>
          </a:p>
          <a:p>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 y="2546682"/>
            <a:ext cx="2476500" cy="39624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4287" y="2546682"/>
            <a:ext cx="2554288" cy="397866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9225" y="2556169"/>
            <a:ext cx="3886200" cy="3886200"/>
          </a:xfrm>
          <a:prstGeom prst="rect">
            <a:avLst/>
          </a:prstGeom>
        </p:spPr>
      </p:pic>
    </p:spTree>
    <p:extLst>
      <p:ext uri="{BB962C8B-B14F-4D97-AF65-F5344CB8AC3E}">
        <p14:creationId xmlns:p14="http://schemas.microsoft.com/office/powerpoint/2010/main" val="20655530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lang="en-US" altLang="zh-CN" dirty="0"/>
              <a:t>X</a:t>
            </a:r>
            <a:r>
              <a:rPr dirty="0"/>
              <a:t>射线成像</a:t>
            </a:r>
          </a:p>
        </p:txBody>
      </p:sp>
      <p:sp>
        <p:nvSpPr>
          <p:cNvPr id="44035" name="内容占位符 2"/>
          <p:cNvSpPr>
            <a:spLocks noGrp="1"/>
          </p:cNvSpPr>
          <p:nvPr>
            <p:ph idx="1"/>
          </p:nvPr>
        </p:nvSpPr>
        <p:spPr bwMode="auto">
          <a:xfrm>
            <a:off x="361950" y="1685925"/>
            <a:ext cx="3561978"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安检 </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X</a:t>
            </a:r>
            <a:r>
              <a:rPr lang="zh-CN" altLang="en-US" dirty="0" smtClean="0">
                <a:latin typeface="微软雅黑" panose="020B0503020204020204" pitchFamily="34" charset="-122"/>
                <a:ea typeface="微软雅黑" panose="020B0503020204020204" pitchFamily="34" charset="-122"/>
              </a:rPr>
              <a:t>射线在医学诊断上的应用</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latin typeface="微软雅黑" panose="020B0503020204020204" pitchFamily="34" charset="-122"/>
                <a:ea typeface="微软雅黑" panose="020B0503020204020204" pitchFamily="34" charset="-122"/>
              </a:rPr>
              <a:t>X</a:t>
            </a:r>
            <a:r>
              <a:rPr lang="zh-CN" altLang="en-US" dirty="0" smtClean="0">
                <a:latin typeface="微软雅黑" panose="020B0503020204020204" pitchFamily="34" charset="-122"/>
                <a:ea typeface="微软雅黑" panose="020B0503020204020204" pitchFamily="34" charset="-122"/>
              </a:rPr>
              <a:t>光片</a:t>
            </a:r>
          </a:p>
          <a:p>
            <a:pPr lvl="1"/>
            <a:endParaRPr lang="zh-CN" altLang="en-US"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血管照相术</a:t>
            </a:r>
          </a:p>
          <a:p>
            <a:pPr lvl="1"/>
            <a:endParaRPr lang="zh-CN" altLang="en-US"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头部</a:t>
            </a:r>
            <a:r>
              <a:rPr lang="en-US" altLang="zh-CN" dirty="0" smtClean="0">
                <a:latin typeface="微软雅黑" panose="020B0503020204020204" pitchFamily="34" charset="-122"/>
                <a:ea typeface="微软雅黑" panose="020B0503020204020204" pitchFamily="34" charset="-122"/>
              </a:rPr>
              <a:t>CT</a:t>
            </a:r>
            <a:r>
              <a:rPr lang="zh-CN" altLang="en-US" dirty="0" smtClean="0">
                <a:latin typeface="微软雅黑" panose="020B0503020204020204" pitchFamily="34" charset="-122"/>
                <a:ea typeface="微软雅黑" panose="020B0503020204020204" pitchFamily="34" charset="-122"/>
              </a:rPr>
              <a:t>切片图像</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X</a:t>
            </a:r>
            <a:r>
              <a:rPr lang="zh-CN" altLang="en-US" dirty="0" smtClean="0">
                <a:latin typeface="微软雅黑" panose="020B0503020204020204" pitchFamily="34" charset="-122"/>
                <a:ea typeface="微软雅黑" panose="020B0503020204020204" pitchFamily="34" charset="-122"/>
              </a:rPr>
              <a:t>射线是最早用于成像的电磁辐射源之一</a:t>
            </a:r>
          </a:p>
          <a:p>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lvl="1"/>
            <a:endParaRPr lang="en-US" altLang="zh-CN" dirty="0" smtClean="0">
              <a:latin typeface="微软雅黑" panose="020B0503020204020204" pitchFamily="34" charset="-122"/>
              <a:ea typeface="微软雅黑" panose="020B0503020204020204" pitchFamily="34" charset="-122"/>
            </a:endParaRPr>
          </a:p>
          <a:p>
            <a:pPr lvl="1"/>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p:txBody>
      </p:sp>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067" y="1321401"/>
            <a:ext cx="1706789" cy="194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712" y="3335599"/>
            <a:ext cx="1922439" cy="241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456" y="3335599"/>
            <a:ext cx="24765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stretch>
            <a:fillRect/>
          </a:stretch>
        </p:blipFill>
        <p:spPr>
          <a:xfrm>
            <a:off x="4017712" y="1321400"/>
            <a:ext cx="2715989" cy="1891575"/>
          </a:xfrm>
          <a:prstGeom prst="rect">
            <a:avLst/>
          </a:prstGeom>
        </p:spPr>
      </p:pic>
    </p:spTree>
    <p:extLst>
      <p:ext uri="{BB962C8B-B14F-4D97-AF65-F5344CB8AC3E}">
        <p14:creationId xmlns:p14="http://schemas.microsoft.com/office/powerpoint/2010/main" val="39751778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lang="en-US" altLang="zh-CN" dirty="0"/>
              <a:t>X</a:t>
            </a:r>
            <a:r>
              <a:rPr dirty="0"/>
              <a:t>射线成像</a:t>
            </a:r>
          </a:p>
        </p:txBody>
      </p:sp>
      <p:sp>
        <p:nvSpPr>
          <p:cNvPr id="45059"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X</a:t>
            </a:r>
            <a:r>
              <a:rPr lang="zh-CN" altLang="en-US" dirty="0" smtClean="0">
                <a:latin typeface="微软雅黑" panose="020B0503020204020204" pitchFamily="34" charset="-122"/>
                <a:ea typeface="微软雅黑" panose="020B0503020204020204" pitchFamily="34" charset="-122"/>
              </a:rPr>
              <a:t>射线在工业和天文学上的应用</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电路板</a:t>
            </a:r>
            <a:endParaRPr lang="en-US" altLang="zh-CN" dirty="0" smtClean="0">
              <a:latin typeface="微软雅黑" panose="020B0503020204020204" pitchFamily="34" charset="-122"/>
              <a:ea typeface="微软雅黑" panose="020B0503020204020204" pitchFamily="34" charset="-122"/>
            </a:endParaRPr>
          </a:p>
          <a:p>
            <a:pPr lvl="1"/>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天鹅座星环</a:t>
            </a:r>
          </a:p>
          <a:p>
            <a:pPr lvl="1"/>
            <a:endParaRPr lang="zh-CN" altLang="en-US" dirty="0" smtClean="0">
              <a:latin typeface="微软雅黑" panose="020B0503020204020204" pitchFamily="34" charset="-122"/>
              <a:ea typeface="微软雅黑" panose="020B0503020204020204" pitchFamily="34" charset="-122"/>
            </a:endParaRPr>
          </a:p>
          <a:p>
            <a:pPr lvl="1"/>
            <a:endParaRPr lang="zh-CN" altLang="en-US"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lvl="1"/>
            <a:endParaRPr lang="en-US" altLang="zh-CN" dirty="0" smtClean="0">
              <a:latin typeface="微软雅黑" panose="020B0503020204020204" pitchFamily="34" charset="-122"/>
              <a:ea typeface="微软雅黑" panose="020B0503020204020204" pitchFamily="34" charset="-122"/>
            </a:endParaRPr>
          </a:p>
          <a:p>
            <a:pPr lvl="1"/>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p:txBody>
      </p:sp>
      <p:pic>
        <p:nvPicPr>
          <p:cNvPr id="4506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8" y="3810000"/>
            <a:ext cx="3429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613" y="952500"/>
            <a:ext cx="3048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5458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sz="2400" dirty="0"/>
              <a:t>紫外波段成像</a:t>
            </a:r>
            <a:endParaRPr dirty="0"/>
          </a:p>
        </p:txBody>
      </p:sp>
      <p:sp>
        <p:nvSpPr>
          <p:cNvPr id="3" name="内容占位符 2"/>
          <p:cNvSpPr>
            <a:spLocks noGrp="1"/>
          </p:cNvSpPr>
          <p:nvPr>
            <p:ph idx="1"/>
          </p:nvPr>
        </p:nvSpPr>
        <p:spPr>
          <a:xfrm>
            <a:off x="361950" y="1685925"/>
            <a:ext cx="8229600" cy="4511675"/>
          </a:xfrm>
        </p:spPr>
        <p:txBody>
          <a:bodyPr/>
          <a:lstStyle/>
          <a:p>
            <a:pPr>
              <a:defRPr/>
            </a:pPr>
            <a:r>
              <a:rPr lang="zh-CN" altLang="en-US" dirty="0">
                <a:latin typeface="微软雅黑" panose="020B0503020204020204" pitchFamily="34" charset="-122"/>
                <a:ea typeface="微软雅黑" panose="020B0503020204020204" pitchFamily="34" charset="-122"/>
              </a:rPr>
              <a:t>紫外光的应用</a:t>
            </a:r>
            <a:r>
              <a:rPr lang="zh-CN" altLang="en-US" dirty="0" smtClean="0">
                <a:latin typeface="微软雅黑" panose="020B0503020204020204" pitchFamily="34" charset="-122"/>
                <a:ea typeface="微软雅黑" panose="020B0503020204020204" pitchFamily="34" charset="-122"/>
              </a:rPr>
              <a:t>多种多样：</a:t>
            </a:r>
            <a:endParaRPr lang="en-US" altLang="zh-CN" dirty="0" smtClean="0">
              <a:latin typeface="微软雅黑" panose="020B0503020204020204" pitchFamily="34" charset="-122"/>
              <a:ea typeface="微软雅黑" panose="020B0503020204020204" pitchFamily="34" charset="-122"/>
            </a:endParaRPr>
          </a:p>
          <a:p>
            <a:pPr>
              <a:defRPr/>
            </a:pPr>
            <a:endParaRPr lang="zh-CN" altLang="en-US"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平板印刷技术</a:t>
            </a:r>
          </a:p>
          <a:p>
            <a:pPr lvl="1">
              <a:defRPr/>
            </a:pPr>
            <a:endParaRPr lang="zh-CN" altLang="en-US"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工业检测</a:t>
            </a:r>
          </a:p>
          <a:p>
            <a:pPr lvl="1">
              <a:defRPr/>
            </a:pPr>
            <a:endParaRPr lang="zh-CN" altLang="en-US"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显微镜方法</a:t>
            </a:r>
          </a:p>
          <a:p>
            <a:pPr lvl="1">
              <a:defRPr/>
            </a:pPr>
            <a:endParaRPr lang="zh-CN" altLang="en-US"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激光</a:t>
            </a:r>
          </a:p>
          <a:p>
            <a:pPr lvl="1">
              <a:defRPr/>
            </a:pPr>
            <a:endParaRPr lang="zh-CN" altLang="en-US"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生物图像</a:t>
            </a:r>
          </a:p>
          <a:p>
            <a:pPr lvl="1">
              <a:defRPr/>
            </a:pPr>
            <a:endParaRPr lang="zh-CN" altLang="en-US" dirty="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天文观测</a:t>
            </a:r>
          </a:p>
          <a:p>
            <a:pPr lvl="1">
              <a:defRPr/>
            </a:pPr>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pic>
        <p:nvPicPr>
          <p:cNvPr id="460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0"/>
            <a:ext cx="3505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505200"/>
            <a:ext cx="3352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304800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 Box 6"/>
          <p:cNvSpPr txBox="1">
            <a:spLocks noChangeArrowheads="1"/>
          </p:cNvSpPr>
          <p:nvPr/>
        </p:nvSpPr>
        <p:spPr bwMode="auto">
          <a:xfrm>
            <a:off x="6613525" y="3146425"/>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普通谷物</a:t>
            </a:r>
          </a:p>
        </p:txBody>
      </p:sp>
      <p:sp>
        <p:nvSpPr>
          <p:cNvPr id="46089" name="Text Box 8"/>
          <p:cNvSpPr txBox="1">
            <a:spLocks noChangeArrowheads="1"/>
          </p:cNvSpPr>
          <p:nvPr/>
        </p:nvSpPr>
        <p:spPr bwMode="auto">
          <a:xfrm>
            <a:off x="6400800" y="6491288"/>
            <a:ext cx="2492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被“真菌”感染的谷物</a:t>
            </a:r>
          </a:p>
        </p:txBody>
      </p:sp>
      <p:sp>
        <p:nvSpPr>
          <p:cNvPr id="46090" name="Text Box 10"/>
          <p:cNvSpPr txBox="1">
            <a:spLocks noChangeArrowheads="1"/>
          </p:cNvSpPr>
          <p:nvPr/>
        </p:nvSpPr>
        <p:spPr bwMode="auto">
          <a:xfrm>
            <a:off x="3717925" y="5889625"/>
            <a:ext cx="1335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天鹅星座环</a:t>
            </a:r>
          </a:p>
        </p:txBody>
      </p:sp>
    </p:spTree>
    <p:extLst>
      <p:ext uri="{BB962C8B-B14F-4D97-AF65-F5344CB8AC3E}">
        <p14:creationId xmlns:p14="http://schemas.microsoft.com/office/powerpoint/2010/main" val="2960880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可见光及红外波段成像</a:t>
            </a:r>
          </a:p>
        </p:txBody>
      </p:sp>
      <p:sp>
        <p:nvSpPr>
          <p:cNvPr id="3" name="内容占位符 2"/>
          <p:cNvSpPr>
            <a:spLocks noGrp="1"/>
          </p:cNvSpPr>
          <p:nvPr>
            <p:ph idx="1"/>
          </p:nvPr>
        </p:nvSpPr>
        <p:spPr>
          <a:xfrm>
            <a:off x="361950" y="1685925"/>
            <a:ext cx="8229600" cy="4511675"/>
          </a:xfrm>
        </p:spPr>
        <p:txBody>
          <a:bodyPr/>
          <a:lstStyle/>
          <a:p>
            <a:pPr>
              <a:defRPr/>
            </a:pPr>
            <a:r>
              <a:rPr lang="zh-CN" altLang="en-US" dirty="0">
                <a:latin typeface="微软雅黑" panose="020B0503020204020204" pitchFamily="34" charset="-122"/>
                <a:ea typeface="微软雅黑" panose="020B0503020204020204" pitchFamily="34" charset="-122"/>
              </a:rPr>
              <a:t>这一波段的应用最为</a:t>
            </a:r>
            <a:r>
              <a:rPr lang="zh-CN" altLang="en-US" dirty="0" smtClean="0">
                <a:latin typeface="微软雅黑" panose="020B0503020204020204" pitchFamily="34" charset="-122"/>
                <a:ea typeface="微软雅黑" panose="020B0503020204020204" pitchFamily="34" charset="-122"/>
              </a:rPr>
              <a:t>广泛电视</a:t>
            </a:r>
            <a:endParaRPr lang="en-US" altLang="zh-CN" dirty="0" smtClean="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defRPr/>
            </a:pPr>
            <a:r>
              <a:rPr lang="zh-CN" altLang="en-US" dirty="0" smtClean="0">
                <a:latin typeface="微软雅黑" panose="020B0503020204020204" pitchFamily="34" charset="-122"/>
                <a:ea typeface="微软雅黑" panose="020B0503020204020204" pitchFamily="34" charset="-122"/>
              </a:rPr>
              <a:t>    和多媒体光显微镜</a:t>
            </a:r>
            <a:endParaRPr lang="en-US" altLang="zh-CN" dirty="0" smtClean="0">
              <a:latin typeface="微软雅黑" panose="020B0503020204020204" pitchFamily="34" charset="-122"/>
              <a:ea typeface="微软雅黑" panose="020B0503020204020204" pitchFamily="34" charset="-122"/>
            </a:endParaRPr>
          </a:p>
          <a:p>
            <a:pPr>
              <a:defRPr/>
            </a:pPr>
            <a:r>
              <a:rPr lang="zh-CN" altLang="en-US" dirty="0">
                <a:latin typeface="微软雅黑" panose="020B0503020204020204" pitchFamily="34" charset="-122"/>
                <a:ea typeface="微软雅黑" panose="020B0503020204020204" pitchFamily="34" charset="-122"/>
              </a:rPr>
              <a:t>涉及的范围从药物到材料</a:t>
            </a:r>
            <a:r>
              <a:rPr lang="zh-CN" altLang="en-US" dirty="0" smtClean="0">
                <a:latin typeface="微软雅黑" panose="020B0503020204020204" pitchFamily="34" charset="-122"/>
                <a:ea typeface="微软雅黑" panose="020B0503020204020204" pitchFamily="34" charset="-122"/>
              </a:rPr>
              <a:t>特性</a:t>
            </a:r>
            <a:endParaRPr lang="en-US" altLang="zh-CN" dirty="0" smtClean="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defRPr/>
            </a:pP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检测</a:t>
            </a:r>
          </a:p>
          <a:p>
            <a:pPr>
              <a:defRPr/>
            </a:pPr>
            <a:endParaRPr lang="en-US" altLang="zh-CN" dirty="0" smtClean="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defRPr/>
            </a:pPr>
            <a:endParaRPr lang="en-US" altLang="zh-CN" dirty="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defRPr/>
            </a:pPr>
            <a:endParaRPr lang="en-US" altLang="zh-CN" dirty="0" smtClean="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defRPr/>
            </a:pPr>
            <a:endParaRPr lang="en-US" altLang="zh-CN" dirty="0" smtClean="0">
              <a:latin typeface="微软雅黑" panose="020B0503020204020204" pitchFamily="34" charset="-122"/>
              <a:ea typeface="微软雅黑" panose="020B0503020204020204" pitchFamily="34" charset="-122"/>
            </a:endParaRPr>
          </a:p>
          <a:p>
            <a:pPr marL="0" indent="0">
              <a:buFont typeface="Wingdings" panose="05000000000000000000" pitchFamily="2" charset="2"/>
              <a:buNone/>
              <a:defRPr/>
            </a:pPr>
            <a:endParaRPr lang="zh-CN" altLang="en-US" dirty="0" smtClean="0">
              <a:latin typeface="微软雅黑" panose="020B0503020204020204" pitchFamily="34" charset="-122"/>
              <a:ea typeface="微软雅黑" panose="020B0503020204020204" pitchFamily="34" charset="-122"/>
            </a:endParaRPr>
          </a:p>
          <a:p>
            <a:pPr>
              <a:defRPr/>
            </a:pPr>
            <a:endParaRPr lang="zh-CN" altLang="en-US" dirty="0"/>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pic>
        <p:nvPicPr>
          <p:cNvPr id="471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8463"/>
            <a:ext cx="5562600"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13" y="990600"/>
            <a:ext cx="4764087" cy="263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 Box 8"/>
          <p:cNvSpPr txBox="1">
            <a:spLocks noChangeArrowheads="1"/>
          </p:cNvSpPr>
          <p:nvPr/>
        </p:nvSpPr>
        <p:spPr bwMode="auto">
          <a:xfrm>
            <a:off x="0" y="3886200"/>
            <a:ext cx="541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a</a:t>
            </a:r>
            <a:r>
              <a:rPr lang="zh-CN" altLang="en-US">
                <a:latin typeface="微软雅黑" panose="020B0503020204020204" pitchFamily="34" charset="-122"/>
                <a:ea typeface="微软雅黑" panose="020B0503020204020204" pitchFamily="34" charset="-122"/>
              </a:rPr>
              <a:t>）紫杉酚     （</a:t>
            </a:r>
            <a:r>
              <a:rPr lang="en-US" altLang="zh-CN">
                <a:latin typeface="微软雅黑" panose="020B0503020204020204" pitchFamily="34" charset="-122"/>
                <a:ea typeface="微软雅黑" panose="020B0503020204020204" pitchFamily="34" charset="-122"/>
              </a:rPr>
              <a:t>b</a:t>
            </a:r>
            <a:r>
              <a:rPr lang="zh-CN" altLang="en-US">
                <a:latin typeface="微软雅黑" panose="020B0503020204020204" pitchFamily="34" charset="-122"/>
                <a:ea typeface="微软雅黑" panose="020B0503020204020204" pitchFamily="34" charset="-122"/>
              </a:rPr>
              <a:t>）胆固醇         （</a:t>
            </a:r>
            <a:r>
              <a:rPr lang="en-US" altLang="zh-CN">
                <a:latin typeface="微软雅黑" panose="020B0503020204020204" pitchFamily="34" charset="-122"/>
                <a:ea typeface="微软雅黑" panose="020B0503020204020204" pitchFamily="34" charset="-122"/>
              </a:rPr>
              <a:t>c</a:t>
            </a:r>
            <a:r>
              <a:rPr lang="zh-CN" altLang="en-US">
                <a:latin typeface="微软雅黑" panose="020B0503020204020204" pitchFamily="34" charset="-122"/>
                <a:ea typeface="微软雅黑" panose="020B0503020204020204" pitchFamily="34" charset="-122"/>
              </a:rPr>
              <a:t>）微处理器   </a:t>
            </a:r>
          </a:p>
        </p:txBody>
      </p:sp>
      <p:sp>
        <p:nvSpPr>
          <p:cNvPr id="47112" name="Text Box 9"/>
          <p:cNvSpPr txBox="1">
            <a:spLocks noChangeArrowheads="1"/>
          </p:cNvSpPr>
          <p:nvPr/>
        </p:nvSpPr>
        <p:spPr bwMode="auto">
          <a:xfrm>
            <a:off x="3432175" y="3595688"/>
            <a:ext cx="5778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d</a:t>
            </a:r>
            <a:r>
              <a:rPr lang="zh-CN" altLang="en-US">
                <a:latin typeface="微软雅黑" panose="020B0503020204020204" pitchFamily="34" charset="-122"/>
                <a:ea typeface="微软雅黑" panose="020B0503020204020204" pitchFamily="34" charset="-122"/>
              </a:rPr>
              <a:t>）镍氢化物薄片 （</a:t>
            </a:r>
            <a:r>
              <a:rPr lang="en-US" altLang="zh-CN">
                <a:latin typeface="微软雅黑" panose="020B0503020204020204" pitchFamily="34" charset="-122"/>
                <a:ea typeface="微软雅黑" panose="020B0503020204020204" pitchFamily="34" charset="-122"/>
              </a:rPr>
              <a:t>e</a:t>
            </a:r>
            <a:r>
              <a:rPr lang="zh-CN" altLang="en-US">
                <a:latin typeface="微软雅黑" panose="020B0503020204020204" pitchFamily="34" charset="-122"/>
                <a:ea typeface="微软雅黑" panose="020B0503020204020204" pitchFamily="34" charset="-122"/>
              </a:rPr>
              <a:t>）音频</a:t>
            </a:r>
            <a:r>
              <a:rPr lang="en-US" altLang="zh-CN">
                <a:latin typeface="微软雅黑" panose="020B0503020204020204" pitchFamily="34" charset="-122"/>
                <a:ea typeface="微软雅黑" panose="020B0503020204020204" pitchFamily="34" charset="-122"/>
              </a:rPr>
              <a:t>CD</a:t>
            </a:r>
            <a:r>
              <a:rPr lang="zh-CN" altLang="en-US">
                <a:latin typeface="微软雅黑" panose="020B0503020204020204" pitchFamily="34" charset="-122"/>
                <a:ea typeface="微软雅黑" panose="020B0503020204020204" pitchFamily="34" charset="-122"/>
              </a:rPr>
              <a:t>的表面（</a:t>
            </a:r>
            <a:r>
              <a:rPr lang="en-US" altLang="zh-CN">
                <a:latin typeface="微软雅黑" panose="020B0503020204020204" pitchFamily="34" charset="-122"/>
                <a:ea typeface="微软雅黑" panose="020B0503020204020204" pitchFamily="34" charset="-122"/>
              </a:rPr>
              <a:t>f</a:t>
            </a:r>
            <a:r>
              <a:rPr lang="zh-CN" altLang="en-US">
                <a:latin typeface="微软雅黑" panose="020B0503020204020204" pitchFamily="34" charset="-122"/>
                <a:ea typeface="微软雅黑" panose="020B0503020204020204" pitchFamily="34" charset="-122"/>
              </a:rPr>
              <a:t>）有机超导</a:t>
            </a:r>
          </a:p>
        </p:txBody>
      </p:sp>
    </p:spTree>
    <p:extLst>
      <p:ext uri="{BB962C8B-B14F-4D97-AF65-F5344CB8AC3E}">
        <p14:creationId xmlns:p14="http://schemas.microsoft.com/office/powerpoint/2010/main" val="30076723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可见光及红外波段成像</a:t>
            </a:r>
          </a:p>
        </p:txBody>
      </p:sp>
      <p:sp>
        <p:nvSpPr>
          <p:cNvPr id="48131" name="内容占位符 2"/>
          <p:cNvSpPr>
            <a:spLocks noGrp="1"/>
          </p:cNvSpPr>
          <p:nvPr>
            <p:ph idx="1"/>
          </p:nvPr>
        </p:nvSpPr>
        <p:spPr bwMode="auto">
          <a:xfrm>
            <a:off x="5108575" y="3048001"/>
            <a:ext cx="3048000" cy="350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遥感美国华盛顿区域的卫星遥感图像</a:t>
            </a:r>
          </a:p>
          <a:p>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rPr dirty="0"/>
              <a:t>五、数字图像处理的应用实例</a:t>
            </a:r>
          </a:p>
          <a:p>
            <a:pPr>
              <a:defRPr/>
            </a:pPr>
            <a:endParaRPr dirty="0"/>
          </a:p>
        </p:txBody>
      </p:sp>
      <p:pic>
        <p:nvPicPr>
          <p:cNvPr id="3" name="图片 2"/>
          <p:cNvPicPr>
            <a:picLocks noChangeAspect="1"/>
          </p:cNvPicPr>
          <p:nvPr/>
        </p:nvPicPr>
        <p:blipFill>
          <a:blip r:embed="rId2"/>
          <a:stretch>
            <a:fillRect/>
          </a:stretch>
        </p:blipFill>
        <p:spPr>
          <a:xfrm>
            <a:off x="3346767" y="-70049"/>
            <a:ext cx="5797233" cy="257849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4809"/>
            <a:ext cx="4343400" cy="433493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491117"/>
            <a:ext cx="4343400" cy="433493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 y="2484778"/>
            <a:ext cx="4349750" cy="4341271"/>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471582"/>
            <a:ext cx="4382769" cy="4374225"/>
          </a:xfrm>
          <a:prstGeom prst="rect">
            <a:avLst/>
          </a:prstGeom>
        </p:spPr>
      </p:pic>
      <p:grpSp>
        <p:nvGrpSpPr>
          <p:cNvPr id="20" name="组合 19"/>
          <p:cNvGrpSpPr/>
          <p:nvPr/>
        </p:nvGrpSpPr>
        <p:grpSpPr>
          <a:xfrm>
            <a:off x="3683000" y="279400"/>
            <a:ext cx="5232400" cy="228600"/>
            <a:chOff x="3683000" y="279400"/>
            <a:chExt cx="5232400" cy="228600"/>
          </a:xfrm>
        </p:grpSpPr>
        <p:sp>
          <p:nvSpPr>
            <p:cNvPr id="10" name="椭圆 9"/>
            <p:cNvSpPr/>
            <p:nvPr/>
          </p:nvSpPr>
          <p:spPr>
            <a:xfrm>
              <a:off x="3683000" y="279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cxnSp>
          <p:nvCxnSpPr>
            <p:cNvPr id="12" name="直接连接符 11"/>
            <p:cNvCxnSpPr/>
            <p:nvPr/>
          </p:nvCxnSpPr>
          <p:spPr>
            <a:xfrm>
              <a:off x="3859530" y="299720"/>
              <a:ext cx="50558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482186"/>
            <a:ext cx="4382769" cy="4374225"/>
          </a:xfrm>
          <a:prstGeom prst="rect">
            <a:avLst/>
          </a:prstGeom>
        </p:spPr>
      </p:pic>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483774"/>
            <a:ext cx="4382769" cy="4374225"/>
          </a:xfrm>
          <a:prstGeom prst="rect">
            <a:avLst/>
          </a:prstGeom>
        </p:spPr>
      </p:pic>
      <p:pic>
        <p:nvPicPr>
          <p:cNvPr id="23" name="图片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2466310"/>
            <a:ext cx="4382769" cy="4374226"/>
          </a:xfrm>
          <a:prstGeom prst="rect">
            <a:avLst/>
          </a:prstGeom>
        </p:spPr>
      </p:pic>
    </p:spTree>
    <p:extLst>
      <p:ext uri="{BB962C8B-B14F-4D97-AF65-F5344CB8AC3E}">
        <p14:creationId xmlns:p14="http://schemas.microsoft.com/office/powerpoint/2010/main" val="207890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11111E-6 2.59259E-6 L 1.11111E-6 0.04699 " pathEditMode="relative" rAng="0" ptsTypes="AA">
                                      <p:cBhvr>
                                        <p:cTn id="16" dur="500" fill="hold"/>
                                        <p:tgtEl>
                                          <p:spTgt spid="20"/>
                                        </p:tgtEl>
                                        <p:attrNameLst>
                                          <p:attrName>ppt_x</p:attrName>
                                          <p:attrName>ppt_y</p:attrName>
                                        </p:attrNameLst>
                                      </p:cBhvr>
                                      <p:rCtr x="0" y="2338"/>
                                    </p:animMotion>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1.11111E-6 0.04699 L 1.11111E-6 0.09815 " pathEditMode="relative" rAng="0" ptsTypes="AA">
                                      <p:cBhvr>
                                        <p:cTn id="24" dur="500" fill="hold"/>
                                        <p:tgtEl>
                                          <p:spTgt spid="20"/>
                                        </p:tgtEl>
                                        <p:attrNameLst>
                                          <p:attrName>ppt_x</p:attrName>
                                          <p:attrName>ppt_y</p:attrName>
                                        </p:attrNameLst>
                                      </p:cBhvr>
                                      <p:rCtr x="0" y="2546"/>
                                    </p:animMotion>
                                  </p:childTnLst>
                                </p:cTn>
                              </p:par>
                              <p:par>
                                <p:cTn id="25" presetID="2" presetClass="entr" presetSubtype="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1.11111E-6 0.09815 L 1.11111E-6 0.12708 " pathEditMode="relative" rAng="0" ptsTypes="AA">
                                      <p:cBhvr>
                                        <p:cTn id="32" dur="500" fill="hold"/>
                                        <p:tgtEl>
                                          <p:spTgt spid="20"/>
                                        </p:tgtEl>
                                        <p:attrNameLst>
                                          <p:attrName>ppt_x</p:attrName>
                                          <p:attrName>ppt_y</p:attrName>
                                        </p:attrNameLst>
                                      </p:cBhvr>
                                      <p:rCtr x="0" y="1435"/>
                                    </p:animMotion>
                                  </p:childTnLst>
                                </p:cTn>
                              </p:par>
                              <p:par>
                                <p:cTn id="33" presetID="2" presetClass="entr" presetSubtype="1"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2.5E-6 0.12708 L 1.11111E-6 0.17268 " pathEditMode="relative" rAng="0" ptsTypes="AA">
                                      <p:cBhvr>
                                        <p:cTn id="40" dur="500" fill="hold"/>
                                        <p:tgtEl>
                                          <p:spTgt spid="20"/>
                                        </p:tgtEl>
                                        <p:attrNameLst>
                                          <p:attrName>ppt_x</p:attrName>
                                          <p:attrName>ppt_y</p:attrName>
                                        </p:attrNameLst>
                                      </p:cBhvr>
                                      <p:rCtr x="-17" y="2431"/>
                                    </p:animMotion>
                                  </p:childTnLst>
                                </p:cTn>
                              </p:par>
                              <p:par>
                                <p:cTn id="41" presetID="2" presetClass="entr" presetSubtype="1"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1.11111E-6 0.17268 L 1.11111E-6 0.22361 " pathEditMode="relative" rAng="0" ptsTypes="AA">
                                      <p:cBhvr>
                                        <p:cTn id="48" dur="500" fill="hold"/>
                                        <p:tgtEl>
                                          <p:spTgt spid="20"/>
                                        </p:tgtEl>
                                        <p:attrNameLst>
                                          <p:attrName>ppt_x</p:attrName>
                                          <p:attrName>ppt_y</p:attrName>
                                        </p:attrNameLst>
                                      </p:cBhvr>
                                      <p:rCtr x="0" y="2546"/>
                                    </p:animMotion>
                                  </p:childTnLst>
                                </p:cTn>
                              </p:par>
                              <p:par>
                                <p:cTn id="49" presetID="2" presetClass="entr" presetSubtype="1"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1.11111E-6 0.22361 L 1.11111E-6 0.27315 " pathEditMode="relative" rAng="0" ptsTypes="AA">
                                      <p:cBhvr>
                                        <p:cTn id="56" dur="500" fill="hold"/>
                                        <p:tgtEl>
                                          <p:spTgt spid="20"/>
                                        </p:tgtEl>
                                        <p:attrNameLst>
                                          <p:attrName>ppt_x</p:attrName>
                                          <p:attrName>ppt_y</p:attrName>
                                        </p:attrNameLst>
                                      </p:cBhvr>
                                      <p:rCtr x="0" y="2477"/>
                                    </p:animMotion>
                                  </p:childTnLst>
                                </p:cTn>
                              </p:par>
                              <p:par>
                                <p:cTn id="57" presetID="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sp>
        <p:nvSpPr>
          <p:cNvPr id="5" name="内容占位符 2"/>
          <p:cNvSpPr txBox="1">
            <a:spLocks/>
          </p:cNvSpPr>
          <p:nvPr/>
        </p:nvSpPr>
        <p:spPr bwMode="auto">
          <a:xfrm>
            <a:off x="361950" y="1295400"/>
            <a:ext cx="8229600" cy="4902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5750" indent="-285750" algn="l" rtl="0" eaLnBrk="0" fontAlgn="base" hangingPunct="0">
              <a:spcBef>
                <a:spcPct val="20000"/>
              </a:spcBef>
              <a:spcAft>
                <a:spcPct val="0"/>
              </a:spcAft>
              <a:buClr>
                <a:srgbClr val="04619D"/>
              </a:buClr>
              <a:buSzPct val="60000"/>
              <a:buFont typeface="Wingdings" panose="05000000000000000000" pitchFamily="2" charset="2"/>
              <a:buChar char="n"/>
              <a:defRPr sz="2000">
                <a:solidFill>
                  <a:schemeClr val="tx1"/>
                </a:solidFill>
                <a:latin typeface="+mj-ea"/>
                <a:ea typeface="+mj-ea"/>
                <a:cs typeface="+mn-cs"/>
              </a:defRPr>
            </a:lvl1pPr>
            <a:lvl2pPr marL="800100" indent="-342900" algn="l" rtl="0" eaLnBrk="0" fontAlgn="base" hangingPunct="0">
              <a:spcBef>
                <a:spcPct val="20000"/>
              </a:spcBef>
              <a:spcAft>
                <a:spcPct val="0"/>
              </a:spcAft>
              <a:buClr>
                <a:srgbClr val="04619D"/>
              </a:buClr>
              <a:buSzPct val="55000"/>
              <a:buFont typeface="Wingdings" panose="05000000000000000000" pitchFamily="2" charset="2"/>
              <a:buChar char="l"/>
              <a:defRPr sz="1800">
                <a:solidFill>
                  <a:schemeClr val="tx1"/>
                </a:solidFill>
                <a:latin typeface="+mj-ea"/>
                <a:ea typeface="+mj-ea"/>
              </a:defRPr>
            </a:lvl2pPr>
            <a:lvl3pPr marL="1200150" indent="-342900" algn="l" rtl="0" eaLnBrk="0" fontAlgn="base" hangingPunct="0">
              <a:spcBef>
                <a:spcPct val="20000"/>
              </a:spcBef>
              <a:spcAft>
                <a:spcPct val="0"/>
              </a:spcAft>
              <a:buClr>
                <a:schemeClr val="folHlink"/>
              </a:buClr>
              <a:buSzPct val="50000"/>
              <a:buFont typeface="Wingdings" panose="05000000000000000000" pitchFamily="2" charset="2"/>
              <a:buChar char="l"/>
              <a:defRPr sz="1600">
                <a:solidFill>
                  <a:schemeClr val="tx1"/>
                </a:solidFill>
                <a:latin typeface="+mj-ea"/>
                <a:ea typeface="+mj-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lgn="ctr">
              <a:buFont typeface="Wingdings" panose="05000000000000000000" pitchFamily="2" charset="2"/>
              <a:buNone/>
            </a:pPr>
            <a:r>
              <a:rPr lang="zh-CN" altLang="en-US" sz="6600" kern="0" smtClean="0">
                <a:latin typeface="黑体" panose="02010609060101010101" pitchFamily="49" charset="-122"/>
                <a:ea typeface="黑体" panose="02010609060101010101" pitchFamily="49" charset="-122"/>
              </a:rPr>
              <a:t>百闻不如一见</a:t>
            </a:r>
            <a:endParaRPr lang="en-US" altLang="zh-CN" sz="6600" kern="0" smtClean="0">
              <a:latin typeface="黑体" panose="02010609060101010101" pitchFamily="49" charset="-122"/>
              <a:ea typeface="黑体" panose="02010609060101010101" pitchFamily="49" charset="-122"/>
            </a:endParaRPr>
          </a:p>
          <a:p>
            <a:pPr marL="0" indent="0" algn="ctr">
              <a:buFont typeface="Wingdings" panose="05000000000000000000" pitchFamily="2" charset="2"/>
              <a:buNone/>
            </a:pPr>
            <a:endParaRPr lang="en-US" altLang="zh-CN" sz="4000" kern="0" smtClean="0">
              <a:latin typeface="黑体" panose="02010609060101010101" pitchFamily="49" charset="-122"/>
              <a:ea typeface="黑体" panose="02010609060101010101" pitchFamily="49" charset="-122"/>
            </a:endParaRPr>
          </a:p>
          <a:p>
            <a:pPr marL="0" indent="0" algn="ctr">
              <a:buFont typeface="Wingdings" panose="05000000000000000000" pitchFamily="2" charset="2"/>
              <a:buNone/>
            </a:pPr>
            <a:r>
              <a:rPr lang="en-US" altLang="zh-CN" sz="4000" kern="0" smtClean="0">
                <a:latin typeface="黑体" panose="02010609060101010101" pitchFamily="49" charset="-122"/>
                <a:ea typeface="黑体" panose="02010609060101010101" pitchFamily="49" charset="-122"/>
              </a:rPr>
              <a:t>One picture is worth more than ten thousand words.</a:t>
            </a:r>
            <a:endParaRPr lang="en-US" altLang="zh-CN" sz="4000" kern="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345680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可见光及红外波段成像</a:t>
            </a:r>
          </a:p>
        </p:txBody>
      </p:sp>
      <p:sp>
        <p:nvSpPr>
          <p:cNvPr id="49155"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天气观测与预报是卫星多光谱图像的主要应用领域</a:t>
            </a:r>
          </a:p>
          <a:p>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pic>
        <p:nvPicPr>
          <p:cNvPr id="491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2204864"/>
            <a:ext cx="3453201" cy="437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530700"/>
            <a:ext cx="262413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3103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可见光及红外波段成像</a:t>
            </a:r>
          </a:p>
        </p:txBody>
      </p:sp>
      <p:sp>
        <p:nvSpPr>
          <p:cNvPr id="50179"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latin typeface="微软雅黑" panose="020B0503020204020204" pitchFamily="34" charset="-122"/>
                <a:ea typeface="微软雅黑" panose="020B0503020204020204" pitchFamily="34" charset="-122"/>
              </a:rPr>
              <a:t>工业检测</a:t>
            </a: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841" y="1304131"/>
            <a:ext cx="6208359" cy="549592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706" y="1340582"/>
            <a:ext cx="4347026" cy="542302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117" y="2191544"/>
            <a:ext cx="6324599" cy="43307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3929" y="1284653"/>
            <a:ext cx="5794580" cy="5534879"/>
          </a:xfrm>
          <a:prstGeom prst="rect">
            <a:avLst/>
          </a:prstGeom>
        </p:spPr>
      </p:pic>
    </p:spTree>
    <p:extLst>
      <p:ext uri="{BB962C8B-B14F-4D97-AF65-F5344CB8AC3E}">
        <p14:creationId xmlns:p14="http://schemas.microsoft.com/office/powerpoint/2010/main" val="92137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nodeType="afterEffect">
                                  <p:stCondLst>
                                    <p:cond delay="0"/>
                                  </p:stCondLst>
                                  <p:childTnLst>
                                    <p:set>
                                      <p:cBhvr>
                                        <p:cTn id="13" dur="1" fill="hold">
                                          <p:stCondLst>
                                            <p:cond delay="0"/>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0"/>
                            </p:stCondLst>
                            <p:childTnLst>
                              <p:par>
                                <p:cTn id="19" presetID="1" presetClass="exit" presetSubtype="0" fill="hold" nodeType="after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0"/>
                            </p:stCondLst>
                            <p:childTnLst>
                              <p:par>
                                <p:cTn id="26" presetID="1" presetClass="exit" presetSubtype="0" fill="hold" nodeType="afterEffect">
                                  <p:stCondLst>
                                    <p:cond delay="0"/>
                                  </p:stCondLst>
                                  <p:childTnLst>
                                    <p:set>
                                      <p:cBhvr>
                                        <p:cTn id="2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可见光及红外波段成像</a:t>
            </a:r>
          </a:p>
        </p:txBody>
      </p:sp>
      <p:sp>
        <p:nvSpPr>
          <p:cNvPr id="51203"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latin typeface="微软雅黑" panose="020B0503020204020204" pitchFamily="34" charset="-122"/>
                <a:ea typeface="微软雅黑" panose="020B0503020204020204" pitchFamily="34" charset="-122"/>
              </a:rPr>
              <a:t>图像识别</a:t>
            </a:r>
            <a:endParaRPr lang="en-US" altLang="zh-CN"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指纹识别</a:t>
            </a:r>
            <a:endParaRPr lang="en-US" altLang="zh-CN"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人脸识别</a:t>
            </a:r>
          </a:p>
          <a:p>
            <a:pPr lvl="1"/>
            <a:r>
              <a:rPr lang="zh-CN" altLang="en-US" smtClean="0">
                <a:latin typeface="微软雅黑" panose="020B0503020204020204" pitchFamily="34" charset="-122"/>
                <a:ea typeface="微软雅黑" panose="020B0503020204020204" pitchFamily="34" charset="-122"/>
              </a:rPr>
              <a:t>车牌号码的识别</a:t>
            </a:r>
          </a:p>
          <a:p>
            <a:endParaRPr lang="zh-CN" altLang="en-US" smtClean="0">
              <a:latin typeface="微软雅黑" panose="020B0503020204020204" pitchFamily="34" charset="-122"/>
              <a:ea typeface="微软雅黑" panose="020B0503020204020204" pitchFamily="34" charset="-122"/>
            </a:endParaRPr>
          </a:p>
          <a:p>
            <a:endParaRPr lang="zh-CN" altLang="en-US" smtClean="0">
              <a:latin typeface="微软雅黑" panose="020B0503020204020204" pitchFamily="34" charset="-122"/>
              <a:ea typeface="微软雅黑" panose="020B0503020204020204" pitchFamily="34" charset="-122"/>
            </a:endParaRPr>
          </a:p>
          <a:p>
            <a:endParaRPr lang="zh-CN" altLang="en-US"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pic>
        <p:nvPicPr>
          <p:cNvPr id="5120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3276600"/>
            <a:ext cx="2430462"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276600"/>
            <a:ext cx="3570288"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12802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可见光及红外波段成像</a:t>
            </a:r>
          </a:p>
        </p:txBody>
      </p:sp>
      <p:sp>
        <p:nvSpPr>
          <p:cNvPr id="52227"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红外图像 </a:t>
            </a:r>
          </a:p>
          <a:p>
            <a:endParaRPr lang="zh-CN" altLang="en-US"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pic>
        <p:nvPicPr>
          <p:cNvPr id="5222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75" y="1550988"/>
            <a:ext cx="2057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550988"/>
            <a:ext cx="20129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652838"/>
            <a:ext cx="465772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4884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微波波段成像</a:t>
            </a:r>
          </a:p>
        </p:txBody>
      </p:sp>
      <p:sp>
        <p:nvSpPr>
          <p:cNvPr id="53251" name="内容占位符 2"/>
          <p:cNvSpPr>
            <a:spLocks noGrp="1"/>
          </p:cNvSpPr>
          <p:nvPr>
            <p:ph idx="1"/>
          </p:nvPr>
        </p:nvSpPr>
        <p:spPr bwMode="auto">
          <a:xfrm>
            <a:off x="1143000" y="1371600"/>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雷达</a:t>
            </a:r>
          </a:p>
          <a:p>
            <a:pPr lvl="1"/>
            <a:r>
              <a:rPr lang="zh-CN" altLang="en-US" dirty="0" smtClean="0">
                <a:latin typeface="微软雅黑" panose="020B0503020204020204" pitchFamily="34" charset="-122"/>
                <a:ea typeface="微软雅黑" panose="020B0503020204020204" pitchFamily="34" charset="-122"/>
              </a:rPr>
              <a:t>不受云层干扰</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在雷达图像中，看到的只是反射到雷达天线的微波能量</a:t>
            </a:r>
          </a:p>
          <a:p>
            <a:pPr lvl="1"/>
            <a:endParaRPr lang="zh-CN" altLang="en-US"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2514600"/>
            <a:ext cx="6440662" cy="4343400"/>
          </a:xfrm>
          <a:prstGeom prst="rect">
            <a:avLst/>
          </a:prstGeom>
        </p:spPr>
      </p:pic>
      <p:sp>
        <p:nvSpPr>
          <p:cNvPr id="5" name="文本框 4"/>
          <p:cNvSpPr txBox="1"/>
          <p:nvPr/>
        </p:nvSpPr>
        <p:spPr>
          <a:xfrm>
            <a:off x="0" y="3734395"/>
            <a:ext cx="1569660" cy="923330"/>
          </a:xfrm>
          <a:prstGeom prst="rect">
            <a:avLst/>
          </a:prstGeom>
          <a:noFill/>
        </p:spPr>
        <p:txBody>
          <a:bodyPr wrap="none" rtlCol="0">
            <a:spAutoFit/>
          </a:bodyPr>
          <a:lstStyle/>
          <a:p>
            <a:pPr algn="ctr" eaLnBrk="1" hangingPunct="1"/>
            <a:r>
              <a:rPr lang="zh-CN" altLang="en-US" dirty="0" smtClean="0">
                <a:latin typeface="微软雅黑" panose="020B0503020204020204" pitchFamily="34" charset="-122"/>
                <a:ea typeface="微软雅黑" panose="020B0503020204020204" pitchFamily="34" charset="-122"/>
              </a:rPr>
              <a:t>航天器拍摄的</a:t>
            </a:r>
          </a:p>
          <a:p>
            <a:pPr algn="ctr" eaLnBrk="1" hangingPunct="1"/>
            <a:r>
              <a:rPr lang="zh-CN" altLang="en-US" dirty="0" smtClean="0">
                <a:latin typeface="微软雅黑" panose="020B0503020204020204" pitchFamily="34" charset="-122"/>
                <a:ea typeface="微软雅黑" panose="020B0503020204020204" pitchFamily="34" charset="-122"/>
              </a:rPr>
              <a:t>西藏东南山</a:t>
            </a:r>
          </a:p>
          <a:p>
            <a:pPr algn="ctr" eaLnBrk="1" hangingPunct="1"/>
            <a:r>
              <a:rPr lang="zh-CN" altLang="en-US" dirty="0" smtClean="0">
                <a:latin typeface="微软雅黑" panose="020B0503020204020204" pitchFamily="34" charset="-122"/>
                <a:ea typeface="微软雅黑" panose="020B0503020204020204" pitchFamily="34" charset="-122"/>
              </a:rPr>
              <a:t>区雷达图像</a:t>
            </a:r>
          </a:p>
        </p:txBody>
      </p:sp>
    </p:spTree>
    <p:extLst>
      <p:ext uri="{BB962C8B-B14F-4D97-AF65-F5344CB8AC3E}">
        <p14:creationId xmlns:p14="http://schemas.microsoft.com/office/powerpoint/2010/main" val="16270092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无线电波段成像主要应用在医学和天文学</a:t>
            </a:r>
          </a:p>
        </p:txBody>
      </p:sp>
      <p:sp>
        <p:nvSpPr>
          <p:cNvPr id="54275" name="内容占位符 2"/>
          <p:cNvSpPr>
            <a:spLocks noGrp="1"/>
          </p:cNvSpPr>
          <p:nvPr>
            <p:ph idx="1"/>
          </p:nvPr>
        </p:nvSpPr>
        <p:spPr bwMode="auto">
          <a:xfrm>
            <a:off x="533400" y="1447800"/>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在医学中，无线电波用于</a:t>
            </a:r>
            <a:r>
              <a:rPr lang="zh-CN" altLang="en-US" dirty="0">
                <a:latin typeface="微软雅黑" panose="020B0503020204020204" pitchFamily="34" charset="-122"/>
                <a:ea typeface="微软雅黑" panose="020B0503020204020204" pitchFamily="34" charset="-122"/>
              </a:rPr>
              <a:t>核</a:t>
            </a:r>
            <a:r>
              <a:rPr lang="zh-CN" altLang="en-US" dirty="0" smtClean="0">
                <a:latin typeface="微软雅黑" panose="020B0503020204020204" pitchFamily="34" charset="-122"/>
                <a:ea typeface="微软雅黑" panose="020B0503020204020204" pitchFamily="34" charset="-122"/>
              </a:rPr>
              <a:t>磁共振成像</a:t>
            </a:r>
            <a:r>
              <a:rPr lang="en-US" altLang="zh-CN" dirty="0" smtClean="0">
                <a:latin typeface="微软雅黑" panose="020B0503020204020204" pitchFamily="34" charset="-122"/>
                <a:ea typeface="微软雅黑" panose="020B0503020204020204" pitchFamily="34" charset="-122"/>
              </a:rPr>
              <a:t>(MRI)</a:t>
            </a:r>
          </a:p>
          <a:p>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000" y="2442433"/>
            <a:ext cx="2052000" cy="2052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000" y="4727795"/>
            <a:ext cx="2052000" cy="20520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718744"/>
            <a:ext cx="2098675" cy="2098675"/>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303" y="4718745"/>
            <a:ext cx="2070100" cy="2070100"/>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6022" y="4735592"/>
            <a:ext cx="2053253" cy="2053253"/>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06" y="2069273"/>
            <a:ext cx="3035775" cy="2549525"/>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3118" y="2069273"/>
            <a:ext cx="2577273" cy="2577273"/>
          </a:xfrm>
          <a:prstGeom prst="rect">
            <a:avLst/>
          </a:prstGeom>
        </p:spPr>
      </p:pic>
    </p:spTree>
    <p:extLst>
      <p:ext uri="{BB962C8B-B14F-4D97-AF65-F5344CB8AC3E}">
        <p14:creationId xmlns:p14="http://schemas.microsoft.com/office/powerpoint/2010/main" val="32018017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sz="2400" dirty="0"/>
              <a:t>其他图像模式应用的实例</a:t>
            </a:r>
            <a:endParaRPr dirty="0"/>
          </a:p>
        </p:txBody>
      </p:sp>
      <p:sp>
        <p:nvSpPr>
          <p:cNvPr id="3" name="内容占位符 2"/>
          <p:cNvSpPr>
            <a:spLocks noGrp="1"/>
          </p:cNvSpPr>
          <p:nvPr>
            <p:ph idx="1"/>
          </p:nvPr>
        </p:nvSpPr>
        <p:spPr>
          <a:xfrm>
            <a:off x="361950" y="1685925"/>
            <a:ext cx="8229600" cy="4511675"/>
          </a:xfrm>
        </p:spPr>
        <p:txBody>
          <a:bodyPr/>
          <a:lstStyle/>
          <a:p>
            <a:pPr>
              <a:defRPr/>
            </a:pPr>
            <a:r>
              <a:rPr lang="zh-CN" altLang="en-US" dirty="0">
                <a:latin typeface="微软雅黑" panose="020B0503020204020204" pitchFamily="34" charset="-122"/>
                <a:ea typeface="微软雅黑" panose="020B0503020204020204" pitchFamily="34" charset="-122"/>
              </a:rPr>
              <a:t>超声波成像系统（应用医学  如妇产科</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defRPr/>
            </a:pPr>
            <a:r>
              <a:rPr lang="zh-CN" altLang="en-US" dirty="0">
                <a:latin typeface="微软雅黑" panose="020B0503020204020204" pitchFamily="34" charset="-122"/>
                <a:ea typeface="微软雅黑" panose="020B0503020204020204" pitchFamily="34" charset="-122"/>
              </a:rPr>
              <a:t>超声波图像产生的步骤：</a:t>
            </a:r>
          </a:p>
          <a:p>
            <a:pPr lvl="1">
              <a:defRPr/>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超声波系统向身体传输高频（</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5MHz</a:t>
            </a:r>
            <a:r>
              <a:rPr lang="zh-CN" altLang="en-US" dirty="0">
                <a:latin typeface="微软雅黑" panose="020B0503020204020204" pitchFamily="34" charset="-122"/>
                <a:ea typeface="微软雅黑" panose="020B0503020204020204" pitchFamily="34" charset="-122"/>
              </a:rPr>
              <a:t>）声脉冲</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lvl="1">
              <a:defRPr/>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声波传入体内并碰撞组织间的边缘，声波的一部</a:t>
            </a:r>
          </a:p>
          <a:p>
            <a:pPr marL="457200" lvl="1" indent="0">
              <a:buFont typeface="Wingdings" panose="05000000000000000000" pitchFamily="2" charset="2"/>
              <a:buNone/>
              <a:defRPr/>
            </a:pPr>
            <a:r>
              <a:rPr lang="zh-CN" altLang="en-US" dirty="0" smtClean="0">
                <a:latin typeface="微软雅黑" panose="020B0503020204020204" pitchFamily="34" charset="-122"/>
                <a:ea typeface="微软雅黑" panose="020B0503020204020204" pitchFamily="34" charset="-122"/>
              </a:rPr>
              <a:t>        分</a:t>
            </a:r>
            <a:r>
              <a:rPr lang="zh-CN" altLang="en-US" dirty="0">
                <a:latin typeface="微软雅黑" panose="020B0503020204020204" pitchFamily="34" charset="-122"/>
                <a:ea typeface="微软雅黑" panose="020B0503020204020204" pitchFamily="34" charset="-122"/>
              </a:rPr>
              <a:t>返回到探头，一部分继续传播直到另一边界并被反射回来。</a:t>
            </a:r>
          </a:p>
          <a:p>
            <a:pPr lvl="1">
              <a:defRPr/>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反射波被探头收集起来并传给计算机。</a:t>
            </a:r>
          </a:p>
          <a:p>
            <a:pPr lvl="1">
              <a:defRPr/>
            </a:pPr>
            <a:r>
              <a:rPr lang="en-US" altLang="zh-CN" dirty="0">
                <a:latin typeface="微软雅黑" panose="020B0503020204020204" pitchFamily="34" charset="-122"/>
                <a:ea typeface="微软雅黑" panose="020B0503020204020204" pitchFamily="34" charset="-122"/>
              </a:rPr>
              <a:t>4</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计算机</a:t>
            </a:r>
            <a:r>
              <a:rPr lang="zh-CN" altLang="en-US" dirty="0">
                <a:latin typeface="微软雅黑" panose="020B0503020204020204" pitchFamily="34" charset="-122"/>
                <a:ea typeface="微软雅黑" panose="020B0503020204020204" pitchFamily="34" charset="-122"/>
              </a:rPr>
              <a:t>根据声波在组织中的传播速度和每个回波返回</a:t>
            </a:r>
          </a:p>
          <a:p>
            <a:pPr marL="457200" lvl="1" indent="0">
              <a:buFont typeface="Wingdings" panose="05000000000000000000" pitchFamily="2" charset="2"/>
              <a:buNone/>
              <a:defRPr/>
            </a:pPr>
            <a:r>
              <a:rPr lang="zh-CN" altLang="en-US" dirty="0" smtClean="0">
                <a:latin typeface="微软雅黑" panose="020B0503020204020204" pitchFamily="34" charset="-122"/>
                <a:ea typeface="微软雅黑" panose="020B0503020204020204" pitchFamily="34" charset="-122"/>
              </a:rPr>
              <a:t>        的</a:t>
            </a:r>
            <a:r>
              <a:rPr lang="zh-CN" altLang="en-US" dirty="0">
                <a:latin typeface="微软雅黑" panose="020B0503020204020204" pitchFamily="34" charset="-122"/>
                <a:ea typeface="微软雅黑" panose="020B0503020204020204" pitchFamily="34" charset="-122"/>
              </a:rPr>
              <a:t>时间计算从探头到组织或者器官边界的距离。</a:t>
            </a:r>
          </a:p>
          <a:p>
            <a:pPr lvl="1">
              <a:defRPr/>
            </a:pPr>
            <a:r>
              <a:rPr lang="en-US" altLang="zh-CN" dirty="0">
                <a:latin typeface="微软雅黑" panose="020B0503020204020204" pitchFamily="34" charset="-122"/>
                <a:ea typeface="微软雅黑" panose="020B0503020204020204" pitchFamily="34" charset="-122"/>
              </a:rPr>
              <a:t>5</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系统</a:t>
            </a:r>
            <a:r>
              <a:rPr lang="zh-CN" altLang="en-US" dirty="0">
                <a:latin typeface="微软雅黑" panose="020B0503020204020204" pitchFamily="34" charset="-122"/>
                <a:ea typeface="微软雅黑" panose="020B0503020204020204" pitchFamily="34" charset="-122"/>
              </a:rPr>
              <a:t>在屏幕上显示回波的距离和亮度形成的二维图像。</a:t>
            </a:r>
          </a:p>
          <a:p>
            <a:pPr>
              <a:defRPr/>
            </a:pPr>
            <a:endParaRPr lang="zh-CN" altLang="en-US" dirty="0" smtClean="0">
              <a:latin typeface="微软雅黑" panose="020B0503020204020204" pitchFamily="34" charset="-122"/>
              <a:ea typeface="微软雅黑" panose="020B0503020204020204" pitchFamily="34" charset="-122"/>
            </a:endParaRPr>
          </a:p>
          <a:p>
            <a:pPr>
              <a:defRPr/>
            </a:pPr>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spTree>
    <p:extLst>
      <p:ext uri="{BB962C8B-B14F-4D97-AF65-F5344CB8AC3E}">
        <p14:creationId xmlns:p14="http://schemas.microsoft.com/office/powerpoint/2010/main" val="1554262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sz="2400" dirty="0"/>
              <a:t>其他图像模式应用的实例</a:t>
            </a:r>
            <a:endParaRPr dirty="0"/>
          </a:p>
        </p:txBody>
      </p:sp>
      <p:sp>
        <p:nvSpPr>
          <p:cNvPr id="56323"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超声图像 </a:t>
            </a:r>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超</a:t>
            </a:r>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超</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彩色</a:t>
            </a:r>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超</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三维</a:t>
            </a:r>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超</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三维彩色</a:t>
            </a:r>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超</a:t>
            </a:r>
          </a:p>
          <a:p>
            <a:endParaRPr lang="zh-CN" altLang="en-US"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pic>
        <p:nvPicPr>
          <p:cNvPr id="563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825" y="1162050"/>
            <a:ext cx="328295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3977977"/>
            <a:ext cx="3733800" cy="259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075" y="4457402"/>
            <a:ext cx="33147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29052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sz="2400" dirty="0"/>
              <a:t>其他图像模式应用的实例</a:t>
            </a:r>
            <a:endParaRPr dirty="0"/>
          </a:p>
        </p:txBody>
      </p:sp>
      <p:sp>
        <p:nvSpPr>
          <p:cNvPr id="57347"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latin typeface="微软雅黑" panose="020B0503020204020204" pitchFamily="34" charset="-122"/>
                <a:ea typeface="微软雅黑" panose="020B0503020204020204" pitchFamily="34" charset="-122"/>
              </a:rPr>
              <a:t>电子显微镜成像</a:t>
            </a:r>
          </a:p>
          <a:p>
            <a:endParaRPr lang="zh-CN" altLang="en-US" smtClean="0">
              <a:latin typeface="微软雅黑" panose="020B0503020204020204" pitchFamily="34" charset="-122"/>
              <a:ea typeface="微软雅黑" panose="020B0503020204020204" pitchFamily="34" charset="-122"/>
            </a:endParaRPr>
          </a:p>
          <a:p>
            <a:endParaRPr lang="zh-CN" altLang="en-US"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pic>
        <p:nvPicPr>
          <p:cNvPr id="5734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 y="2151063"/>
            <a:ext cx="3465513"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725" y="2209800"/>
            <a:ext cx="36576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Text Box 6"/>
          <p:cNvSpPr txBox="1">
            <a:spLocks noChangeArrowheads="1"/>
          </p:cNvSpPr>
          <p:nvPr/>
        </p:nvSpPr>
        <p:spPr bwMode="auto">
          <a:xfrm>
            <a:off x="509588" y="5135563"/>
            <a:ext cx="3330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latin typeface="微软雅黑" panose="020B0503020204020204" pitchFamily="34" charset="-122"/>
                <a:ea typeface="微软雅黑" panose="020B0503020204020204" pitchFamily="34" charset="-122"/>
              </a:rPr>
              <a:t>过热损坏的钨丝（</a:t>
            </a:r>
            <a:r>
              <a:rPr lang="en-US" altLang="zh-CN" sz="2000" b="1">
                <a:latin typeface="微软雅黑" panose="020B0503020204020204" pitchFamily="34" charset="-122"/>
                <a:ea typeface="微软雅黑" panose="020B0503020204020204" pitchFamily="34" charset="-122"/>
              </a:rPr>
              <a:t>250</a:t>
            </a:r>
            <a:r>
              <a:rPr lang="zh-CN" altLang="en-US" sz="2000" b="1">
                <a:latin typeface="微软雅黑" panose="020B0503020204020204" pitchFamily="34" charset="-122"/>
                <a:ea typeface="微软雅黑" panose="020B0503020204020204" pitchFamily="34" charset="-122"/>
              </a:rPr>
              <a:t>倍）</a:t>
            </a:r>
          </a:p>
        </p:txBody>
      </p:sp>
      <p:sp>
        <p:nvSpPr>
          <p:cNvPr id="57352" name="Text Box 7"/>
          <p:cNvSpPr txBox="1">
            <a:spLocks noChangeArrowheads="1"/>
          </p:cNvSpPr>
          <p:nvPr/>
        </p:nvSpPr>
        <p:spPr bwMode="auto">
          <a:xfrm>
            <a:off x="5108575" y="5059363"/>
            <a:ext cx="3098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latin typeface="微软雅黑" panose="020B0503020204020204" pitchFamily="34" charset="-122"/>
                <a:ea typeface="微软雅黑" panose="020B0503020204020204" pitchFamily="34" charset="-122"/>
              </a:rPr>
              <a:t>损坏的</a:t>
            </a:r>
            <a:r>
              <a:rPr lang="en-US" altLang="zh-CN" sz="2000" b="1">
                <a:latin typeface="微软雅黑" panose="020B0503020204020204" pitchFamily="34" charset="-122"/>
                <a:ea typeface="微软雅黑" panose="020B0503020204020204" pitchFamily="34" charset="-122"/>
              </a:rPr>
              <a:t>IC</a:t>
            </a:r>
            <a:r>
              <a:rPr lang="zh-CN" altLang="en-US" sz="2000" b="1">
                <a:latin typeface="微软雅黑" panose="020B0503020204020204" pitchFamily="34" charset="-122"/>
                <a:ea typeface="微软雅黑" panose="020B0503020204020204" pitchFamily="34" charset="-122"/>
              </a:rPr>
              <a:t>电路（</a:t>
            </a:r>
            <a:r>
              <a:rPr lang="en-US" altLang="zh-CN" sz="2000" b="1">
                <a:latin typeface="微软雅黑" panose="020B0503020204020204" pitchFamily="34" charset="-122"/>
                <a:ea typeface="微软雅黑" panose="020B0503020204020204" pitchFamily="34" charset="-122"/>
              </a:rPr>
              <a:t>2500</a:t>
            </a:r>
            <a:r>
              <a:rPr lang="zh-CN" altLang="en-US" sz="2000" b="1">
                <a:latin typeface="微软雅黑" panose="020B0503020204020204" pitchFamily="34" charset="-122"/>
                <a:ea typeface="微软雅黑" panose="020B0503020204020204" pitchFamily="34" charset="-122"/>
              </a:rPr>
              <a:t>倍）</a:t>
            </a:r>
          </a:p>
        </p:txBody>
      </p:sp>
    </p:spTree>
    <p:extLst>
      <p:ext uri="{BB962C8B-B14F-4D97-AF65-F5344CB8AC3E}">
        <p14:creationId xmlns:p14="http://schemas.microsoft.com/office/powerpoint/2010/main" val="22128955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sz="2400" dirty="0" smtClean="0"/>
              <a:t>发展趋势</a:t>
            </a:r>
            <a:endParaRPr dirty="0"/>
          </a:p>
        </p:txBody>
      </p:sp>
      <p:sp>
        <p:nvSpPr>
          <p:cNvPr id="59395"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结合网络技术需求而发展起来的新技术，比如网上图像、视频的传输、点播和新的浏览、查询手段。</a:t>
            </a:r>
            <a:endParaRPr lang="en-US" altLang="zh-CN"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高级图像处理技术，结合最新的数学进展，诸如小波、分形、形态  学等技术。</a:t>
            </a:r>
            <a:endParaRPr lang="en-US" altLang="zh-CN"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智能化，图像自动分析、识别与理解。</a:t>
            </a:r>
          </a:p>
          <a:p>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t>五、数字图像处理的应用实例</a:t>
            </a:r>
          </a:p>
          <a:p>
            <a:pPr>
              <a:defRPr/>
            </a:pPr>
            <a:endParaRPr/>
          </a:p>
        </p:txBody>
      </p:sp>
    </p:spTree>
    <p:extLst>
      <p:ext uri="{BB962C8B-B14F-4D97-AF65-F5344CB8AC3E}">
        <p14:creationId xmlns:p14="http://schemas.microsoft.com/office/powerpoint/2010/main" val="21635306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百闻不如一见</a:t>
            </a:r>
            <a:br>
              <a:rPr lang="zh-CN" altLang="en-US" dirty="0"/>
            </a:b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0"/>
          </p:nvPr>
        </p:nvSpPr>
        <p:spPr/>
        <p:txBody>
          <a:bodyPr/>
          <a:lstStyle/>
          <a:p>
            <a:endParaRPr lang="zh-CN" altLang="en-US" dirty="0"/>
          </a:p>
        </p:txBody>
      </p:sp>
      <p:sp>
        <p:nvSpPr>
          <p:cNvPr id="7" name="文本框 6"/>
          <p:cNvSpPr txBox="1"/>
          <p:nvPr/>
        </p:nvSpPr>
        <p:spPr>
          <a:xfrm>
            <a:off x="2724150" y="2371659"/>
            <a:ext cx="4343400" cy="646331"/>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人类通过眼、耳、鼻、舌、身、接受信息，感知世界</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724150" y="4420376"/>
            <a:ext cx="4552950" cy="369332"/>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约有</a:t>
            </a:r>
            <a:r>
              <a:rPr lang="en-US" altLang="zh-CN" dirty="0" smtClean="0">
                <a:solidFill>
                  <a:srgbClr val="FF0000"/>
                </a:solidFill>
                <a:latin typeface="微软雅黑" panose="020B0503020204020204" pitchFamily="34" charset="-122"/>
                <a:ea typeface="微软雅黑" panose="020B0503020204020204" pitchFamily="34" charset="-122"/>
              </a:rPr>
              <a:t>75%</a:t>
            </a:r>
            <a:r>
              <a:rPr lang="zh-CN" altLang="en-US" dirty="0" smtClean="0">
                <a:solidFill>
                  <a:srgbClr val="FF0000"/>
                </a:solidFill>
                <a:latin typeface="微软雅黑" panose="020B0503020204020204" pitchFamily="34" charset="-122"/>
                <a:ea typeface="微软雅黑" panose="020B0503020204020204" pitchFamily="34" charset="-122"/>
              </a:rPr>
              <a:t>在信息是通过视觉系统获取在。</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2076450" y="3298977"/>
            <a:ext cx="4476750" cy="809625"/>
          </a:xfrm>
          <a:prstGeom prst="rect">
            <a:avLst/>
          </a:prstGeom>
        </p:spPr>
      </p:pic>
    </p:spTree>
    <p:extLst>
      <p:ext uri="{BB962C8B-B14F-4D97-AF65-F5344CB8AC3E}">
        <p14:creationId xmlns:p14="http://schemas.microsoft.com/office/powerpoint/2010/main" val="13402595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 </a:t>
            </a:r>
            <a:r>
              <a:rPr dirty="0" smtClean="0"/>
              <a:t>数字图</a:t>
            </a:r>
            <a:r>
              <a:rPr lang="zh-CN" altLang="en-US" dirty="0" smtClean="0"/>
              <a:t>像</a:t>
            </a:r>
            <a:r>
              <a:rPr dirty="0" smtClean="0"/>
              <a:t>处理系统简介 </a:t>
            </a:r>
            <a:endParaRPr dirty="0"/>
          </a:p>
        </p:txBody>
      </p:sp>
      <p:sp>
        <p:nvSpPr>
          <p:cNvPr id="4" name="文本占位符 3"/>
          <p:cNvSpPr>
            <a:spLocks noGrp="1"/>
          </p:cNvSpPr>
          <p:nvPr>
            <p:ph type="body" sz="quarter" idx="10"/>
          </p:nvPr>
        </p:nvSpPr>
        <p:spPr>
          <a:xfrm>
            <a:off x="0" y="-1588"/>
            <a:ext cx="5108575" cy="534988"/>
          </a:xfrm>
        </p:spPr>
        <p:txBody>
          <a:bodyPr/>
          <a:lstStyle/>
          <a:p>
            <a:pPr>
              <a:defRPr/>
            </a:pPr>
            <a:r>
              <a:t> 六、数字图像处理系统概要</a:t>
            </a:r>
          </a:p>
        </p:txBody>
      </p:sp>
      <p:sp>
        <p:nvSpPr>
          <p:cNvPr id="3" name="内容占位符 2"/>
          <p:cNvSpPr>
            <a:spLocks noGrp="1"/>
          </p:cNvSpPr>
          <p:nvPr>
            <p:ph idx="1"/>
          </p:nvPr>
        </p:nvSpPr>
        <p:spPr>
          <a:xfrm>
            <a:off x="361950" y="1685925"/>
            <a:ext cx="8229600" cy="4511675"/>
          </a:xfrm>
        </p:spPr>
        <p:txBody>
          <a:bodyPr/>
          <a:lstStyle/>
          <a:p>
            <a:pPr>
              <a:defRPr/>
            </a:pPr>
            <a:r>
              <a:rPr lang="zh-CN" altLang="en-US" dirty="0" smtClean="0">
                <a:latin typeface="微软雅黑" panose="020B0503020204020204" pitchFamily="34" charset="-122"/>
                <a:ea typeface="微软雅黑" panose="020B0503020204020204" pitchFamily="34" charset="-122"/>
              </a:rPr>
              <a:t>数字图像处理</a:t>
            </a:r>
            <a:r>
              <a:rPr lang="zh-CN" altLang="en-US" dirty="0">
                <a:latin typeface="微软雅黑" panose="020B0503020204020204" pitchFamily="34" charset="-122"/>
                <a:ea typeface="微软雅黑" panose="020B0503020204020204" pitchFamily="34" charset="-122"/>
              </a:rPr>
              <a:t>系统由</a:t>
            </a:r>
            <a:r>
              <a:rPr lang="zh-CN" altLang="en-US" dirty="0" smtClean="0">
                <a:latin typeface="微软雅黑" panose="020B0503020204020204" pitchFamily="34" charset="-122"/>
                <a:ea typeface="微软雅黑" panose="020B0503020204020204" pitchFamily="34" charset="-122"/>
              </a:rPr>
              <a:t>图像数字化</a:t>
            </a:r>
            <a:r>
              <a:rPr lang="zh-CN" altLang="en-US" dirty="0">
                <a:latin typeface="微软雅黑" panose="020B0503020204020204" pitchFamily="34" charset="-122"/>
                <a:ea typeface="微软雅黑" panose="020B0503020204020204" pitchFamily="34" charset="-122"/>
              </a:rPr>
              <a:t>设备</a:t>
            </a:r>
            <a:r>
              <a:rPr lang="zh-CN" altLang="en-US" dirty="0" smtClean="0">
                <a:latin typeface="微软雅黑" panose="020B0503020204020204" pitchFamily="34" charset="-122"/>
                <a:ea typeface="微软雅黑" panose="020B0503020204020204" pitchFamily="34" charset="-122"/>
              </a:rPr>
              <a:t>、图像处理</a:t>
            </a:r>
            <a:r>
              <a:rPr lang="zh-CN" altLang="en-US" dirty="0">
                <a:latin typeface="微软雅黑" panose="020B0503020204020204" pitchFamily="34" charset="-122"/>
                <a:ea typeface="微软雅黑" panose="020B0503020204020204" pitchFamily="34" charset="-122"/>
              </a:rPr>
              <a:t>计算机和</a:t>
            </a:r>
            <a:r>
              <a:rPr lang="zh-CN" altLang="en-US" dirty="0" smtClean="0">
                <a:latin typeface="微软雅黑" panose="020B0503020204020204" pitchFamily="34" charset="-122"/>
                <a:ea typeface="微软雅黑" panose="020B0503020204020204" pitchFamily="34" charset="-122"/>
              </a:rPr>
              <a:t>图像输出设备</a:t>
            </a:r>
            <a:r>
              <a:rPr lang="zh-CN" altLang="en-US" dirty="0">
                <a:latin typeface="微软雅黑" panose="020B0503020204020204" pitchFamily="34" charset="-122"/>
                <a:ea typeface="微软雅黑" panose="020B0503020204020204" pitchFamily="34" charset="-122"/>
              </a:rPr>
              <a:t>组成。</a:t>
            </a:r>
          </a:p>
          <a:p>
            <a:pPr>
              <a:defRPr/>
            </a:pPr>
            <a:endParaRPr lang="zh-CN" altLang="en-US" dirty="0"/>
          </a:p>
          <a:p>
            <a:pPr>
              <a:defRPr/>
            </a:pPr>
            <a:endParaRPr lang="zh-CN" altLang="en-US" dirty="0"/>
          </a:p>
        </p:txBody>
      </p:sp>
      <p:pic>
        <p:nvPicPr>
          <p:cNvPr id="614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0" y="2546350"/>
            <a:ext cx="5087938"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AutoShape 6"/>
          <p:cNvSpPr>
            <a:spLocks noChangeArrowheads="1"/>
          </p:cNvSpPr>
          <p:nvPr/>
        </p:nvSpPr>
        <p:spPr bwMode="auto">
          <a:xfrm>
            <a:off x="990600" y="4924425"/>
            <a:ext cx="2514600" cy="990600"/>
          </a:xfrm>
          <a:prstGeom prst="cloudCallout">
            <a:avLst>
              <a:gd name="adj1" fmla="val 3884"/>
              <a:gd name="adj2" fmla="val -142579"/>
            </a:avLst>
          </a:prstGeom>
          <a:solidFill>
            <a:schemeClr val="accent1"/>
          </a:solidFill>
          <a:ln w="9525">
            <a:solidFill>
              <a:schemeClr val="tx1"/>
            </a:solidFill>
            <a:round/>
            <a:headEnd/>
            <a:tailEnd/>
          </a:ln>
        </p:spPr>
        <p:txBody>
          <a:bodyPr wrap="none" lIns="144000"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lang="en-US" altLang="zh-CN" dirty="0"/>
          </a:p>
          <a:p>
            <a:pPr algn="ctr" eaLnBrk="1" hangingPunct="1"/>
            <a:endParaRPr lang="en-US" altLang="zh-CN" dirty="0"/>
          </a:p>
          <a:p>
            <a:pPr algn="ctr" eaLnBrk="1" hangingPunct="1"/>
            <a:r>
              <a:rPr lang="zh-CN" altLang="en-US" sz="2000" b="1" dirty="0">
                <a:solidFill>
                  <a:schemeClr val="hlink"/>
                </a:solidFill>
              </a:rPr>
              <a:t>扫描仪、数码相机、</a:t>
            </a:r>
          </a:p>
          <a:p>
            <a:pPr algn="ctr" eaLnBrk="1" hangingPunct="1"/>
            <a:r>
              <a:rPr lang="zh-CN" altLang="en-US" sz="2000" b="1" dirty="0" smtClean="0">
                <a:solidFill>
                  <a:schemeClr val="hlink"/>
                </a:solidFill>
              </a:rPr>
              <a:t>摄像机</a:t>
            </a:r>
            <a:r>
              <a:rPr lang="zh-CN" altLang="en-US" sz="2000" b="1" dirty="0">
                <a:solidFill>
                  <a:schemeClr val="hlink"/>
                </a:solidFill>
              </a:rPr>
              <a:t>与</a:t>
            </a:r>
            <a:r>
              <a:rPr lang="zh-CN" altLang="en-US" sz="2000" b="1" dirty="0" smtClean="0">
                <a:solidFill>
                  <a:schemeClr val="hlink"/>
                </a:solidFill>
              </a:rPr>
              <a:t>图像</a:t>
            </a:r>
            <a:endParaRPr lang="zh-CN" altLang="en-US" sz="2000" b="1" dirty="0">
              <a:solidFill>
                <a:schemeClr val="hlink"/>
              </a:solidFill>
            </a:endParaRPr>
          </a:p>
          <a:p>
            <a:pPr algn="ctr" eaLnBrk="1" hangingPunct="1"/>
            <a:r>
              <a:rPr lang="zh-CN" altLang="en-US" sz="2000" b="1" dirty="0">
                <a:solidFill>
                  <a:schemeClr val="hlink"/>
                </a:solidFill>
              </a:rPr>
              <a:t>采集卡等</a:t>
            </a:r>
          </a:p>
          <a:p>
            <a:pPr algn="ctr" eaLnBrk="1" hangingPunct="1"/>
            <a:endParaRPr lang="en-US" altLang="zh-CN" dirty="0"/>
          </a:p>
        </p:txBody>
      </p:sp>
      <p:sp>
        <p:nvSpPr>
          <p:cNvPr id="61447" name="AutoShape 7"/>
          <p:cNvSpPr>
            <a:spLocks noChangeArrowheads="1"/>
          </p:cNvSpPr>
          <p:nvPr/>
        </p:nvSpPr>
        <p:spPr bwMode="auto">
          <a:xfrm>
            <a:off x="4133850" y="5130800"/>
            <a:ext cx="1835150" cy="576263"/>
          </a:xfrm>
          <a:prstGeom prst="wedgeRoundRectCallout">
            <a:avLst>
              <a:gd name="adj1" fmla="val -15833"/>
              <a:gd name="adj2" fmla="val -170074"/>
              <a:gd name="adj3" fmla="val 16667"/>
            </a:avLst>
          </a:prstGeom>
          <a:solidFill>
            <a:schemeClr val="accent1"/>
          </a:solidFill>
          <a:ln w="9525">
            <a:solidFill>
              <a:schemeClr val="tx1"/>
            </a:solidFill>
            <a:miter lim="800000"/>
            <a:headEnd/>
            <a:tailEnd/>
          </a:ln>
        </p:spPr>
        <p:txBody>
          <a:bodyPr wrap="none" bIns="360000"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lang="en-US" altLang="zh-CN"/>
          </a:p>
          <a:p>
            <a:pPr algn="ctr" eaLnBrk="1" hangingPunct="1"/>
            <a:endParaRPr lang="en-US" altLang="zh-CN"/>
          </a:p>
          <a:p>
            <a:pPr algn="ctr" eaLnBrk="1" hangingPunct="1"/>
            <a:r>
              <a:rPr lang="en-US" altLang="zh-CN" sz="2000" b="1">
                <a:solidFill>
                  <a:schemeClr val="hlink"/>
                </a:solidFill>
              </a:rPr>
              <a:t>PC</a:t>
            </a:r>
            <a:r>
              <a:rPr lang="zh-CN" altLang="en-US" sz="2000" b="1">
                <a:solidFill>
                  <a:schemeClr val="hlink"/>
                </a:solidFill>
              </a:rPr>
              <a:t>、工作站等</a:t>
            </a:r>
          </a:p>
          <a:p>
            <a:pPr algn="ctr" eaLnBrk="1" hangingPunct="1"/>
            <a:endParaRPr lang="en-US" altLang="zh-CN"/>
          </a:p>
        </p:txBody>
      </p:sp>
      <p:sp>
        <p:nvSpPr>
          <p:cNvPr id="61448" name="AutoShape 9"/>
          <p:cNvSpPr>
            <a:spLocks noChangeArrowheads="1"/>
          </p:cNvSpPr>
          <p:nvPr/>
        </p:nvSpPr>
        <p:spPr bwMode="auto">
          <a:xfrm>
            <a:off x="6400800" y="5259388"/>
            <a:ext cx="2282825" cy="733425"/>
          </a:xfrm>
          <a:prstGeom prst="cloudCallout">
            <a:avLst>
              <a:gd name="adj1" fmla="val -20194"/>
              <a:gd name="adj2" fmla="val -165773"/>
            </a:avLst>
          </a:prstGeom>
          <a:solidFill>
            <a:schemeClr val="accent1"/>
          </a:solidFill>
          <a:ln w="9525">
            <a:solidFill>
              <a:schemeClr val="tx1"/>
            </a:solidFill>
            <a:round/>
            <a:headEnd/>
            <a:tailEnd/>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chemeClr val="hlink"/>
                </a:solidFill>
              </a:rPr>
              <a:t>打印机、绘图仪等</a:t>
            </a:r>
          </a:p>
          <a:p>
            <a:pPr algn="ctr" eaLnBrk="1" hangingPunct="1"/>
            <a:endParaRPr lang="en-US" altLang="zh-CN"/>
          </a:p>
        </p:txBody>
      </p:sp>
    </p:spTree>
    <p:extLst>
      <p:ext uri="{BB962C8B-B14F-4D97-AF65-F5344CB8AC3E}">
        <p14:creationId xmlns:p14="http://schemas.microsoft.com/office/powerpoint/2010/main" val="34506412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 </a:t>
            </a:r>
            <a:r>
              <a:rPr dirty="0" smtClean="0"/>
              <a:t>数字图</a:t>
            </a:r>
            <a:r>
              <a:rPr lang="zh-CN" altLang="en-US" dirty="0" smtClean="0"/>
              <a:t>像</a:t>
            </a:r>
            <a:r>
              <a:rPr dirty="0" smtClean="0"/>
              <a:t>处理系统简介 </a:t>
            </a:r>
            <a:endParaRPr dirty="0"/>
          </a:p>
        </p:txBody>
      </p:sp>
      <p:sp>
        <p:nvSpPr>
          <p:cNvPr id="4" name="文本占位符 3"/>
          <p:cNvSpPr>
            <a:spLocks noGrp="1"/>
          </p:cNvSpPr>
          <p:nvPr>
            <p:ph type="body" sz="quarter" idx="10"/>
          </p:nvPr>
        </p:nvSpPr>
        <p:spPr>
          <a:xfrm>
            <a:off x="0" y="-1588"/>
            <a:ext cx="5108575" cy="534988"/>
          </a:xfrm>
        </p:spPr>
        <p:txBody>
          <a:bodyPr/>
          <a:lstStyle/>
          <a:p>
            <a:pPr>
              <a:defRPr/>
            </a:pPr>
            <a:r>
              <a:t> 六、数字图像处理系统概要</a:t>
            </a:r>
          </a:p>
        </p:txBody>
      </p:sp>
      <p:sp>
        <p:nvSpPr>
          <p:cNvPr id="3" name="内容占位符 2"/>
          <p:cNvSpPr>
            <a:spLocks noGrp="1"/>
          </p:cNvSpPr>
          <p:nvPr>
            <p:ph idx="1"/>
          </p:nvPr>
        </p:nvSpPr>
        <p:spPr>
          <a:xfrm>
            <a:off x="361950" y="1685925"/>
            <a:ext cx="8229600" cy="4511675"/>
          </a:xfrm>
        </p:spPr>
        <p:txBody>
          <a:bodyPr/>
          <a:lstStyle/>
          <a:p>
            <a:pPr>
              <a:defRPr/>
            </a:pPr>
            <a:endParaRPr lang="zh-CN" altLang="en-US" dirty="0"/>
          </a:p>
          <a:p>
            <a:pPr>
              <a:defRPr/>
            </a:pPr>
            <a:endParaRPr lang="zh-CN" altLang="en-US" dirty="0"/>
          </a:p>
          <a:p>
            <a:pPr>
              <a:defRPr/>
            </a:pPr>
            <a:endParaRPr lang="zh-CN" altLang="en-US" dirty="0"/>
          </a:p>
          <a:p>
            <a:pPr>
              <a:defRPr/>
            </a:pPr>
            <a:endParaRPr lang="zh-CN" altLang="en-US" kern="1200" dirty="0">
              <a:solidFill>
                <a:srgbClr val="003366"/>
              </a:solidFill>
              <a:latin typeface="微软雅黑" panose="020B0503020204020204" pitchFamily="34" charset="-122"/>
              <a:ea typeface="微软雅黑" panose="020B0503020204020204" pitchFamily="34" charset="-122"/>
            </a:endParaRPr>
          </a:p>
        </p:txBody>
      </p:sp>
      <p:sp>
        <p:nvSpPr>
          <p:cNvPr id="62469" name="Rectangle 4"/>
          <p:cNvSpPr>
            <a:spLocks noChangeArrowheads="1"/>
          </p:cNvSpPr>
          <p:nvPr/>
        </p:nvSpPr>
        <p:spPr bwMode="auto">
          <a:xfrm>
            <a:off x="990600" y="1685925"/>
            <a:ext cx="38100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lnSpc>
                <a:spcPct val="155000"/>
              </a:lnSpc>
            </a:pPr>
            <a:r>
              <a:rPr lang="zh-CN" altLang="en-US" sz="2000" dirty="0">
                <a:solidFill>
                  <a:srgbClr val="800000"/>
                </a:solidFill>
                <a:latin typeface="微软雅黑" panose="020B0503020204020204" pitchFamily="34" charset="-122"/>
                <a:ea typeface="微软雅黑" panose="020B0503020204020204" pitchFamily="34" charset="-122"/>
              </a:rPr>
              <a:t>输入及数字化设备</a:t>
            </a:r>
          </a:p>
          <a:p>
            <a:pPr marL="342900" indent="-342900" eaLnBrk="1" hangingPunct="1">
              <a:lnSpc>
                <a:spcPct val="155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摄</a:t>
            </a:r>
            <a:r>
              <a:rPr lang="zh-CN" altLang="en-US" sz="2000" dirty="0">
                <a:solidFill>
                  <a:srgbClr val="003366"/>
                </a:solidFill>
                <a:latin typeface="微软雅黑" panose="020B0503020204020204" pitchFamily="34" charset="-122"/>
                <a:ea typeface="微软雅黑" panose="020B0503020204020204" pitchFamily="34" charset="-122"/>
              </a:rPr>
              <a:t>像</a:t>
            </a:r>
            <a:r>
              <a:rPr lang="zh-CN" altLang="en-US" sz="2000" dirty="0" smtClean="0">
                <a:solidFill>
                  <a:srgbClr val="003366"/>
                </a:solidFill>
                <a:latin typeface="微软雅黑" panose="020B0503020204020204" pitchFamily="34" charset="-122"/>
                <a:ea typeface="微软雅黑" panose="020B0503020204020204" pitchFamily="34" charset="-122"/>
              </a:rPr>
              <a:t>机</a:t>
            </a:r>
            <a:endParaRPr lang="zh-CN" altLang="en-US" sz="2000" dirty="0">
              <a:solidFill>
                <a:srgbClr val="003366"/>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视频</a:t>
            </a:r>
            <a:r>
              <a:rPr lang="zh-CN" altLang="en-US" sz="2000" dirty="0">
                <a:solidFill>
                  <a:srgbClr val="003366"/>
                </a:solidFill>
                <a:latin typeface="微软雅黑" panose="020B0503020204020204" pitchFamily="34" charset="-122"/>
                <a:ea typeface="微软雅黑" panose="020B0503020204020204" pitchFamily="34" charset="-122"/>
              </a:rPr>
              <a:t>卡</a:t>
            </a:r>
          </a:p>
          <a:p>
            <a:pPr marL="342900" indent="-342900" eaLnBrk="1" hangingPunct="1">
              <a:lnSpc>
                <a:spcPct val="150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扫描仪</a:t>
            </a:r>
            <a:endParaRPr lang="zh-CN" altLang="en-US" sz="2000" dirty="0">
              <a:solidFill>
                <a:srgbClr val="003366"/>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数码</a:t>
            </a:r>
            <a:r>
              <a:rPr lang="zh-CN" altLang="en-US" sz="2000" dirty="0">
                <a:solidFill>
                  <a:srgbClr val="003366"/>
                </a:solidFill>
                <a:latin typeface="微软雅黑" panose="020B0503020204020204" pitchFamily="34" charset="-122"/>
                <a:ea typeface="微软雅黑" panose="020B0503020204020204" pitchFamily="34" charset="-122"/>
              </a:rPr>
              <a:t>相机</a:t>
            </a:r>
          </a:p>
          <a:p>
            <a:pPr marL="342900" indent="-342900" eaLnBrk="1" hangingPunct="1">
              <a:lnSpc>
                <a:spcPct val="150000"/>
              </a:lnSpc>
              <a:buFont typeface="Arial" panose="020B0604020202020204" pitchFamily="34" charset="0"/>
              <a:buChar char="•"/>
            </a:pPr>
            <a:r>
              <a:rPr lang="en-US" altLang="zh-CN" sz="2000" dirty="0" smtClean="0">
                <a:solidFill>
                  <a:srgbClr val="003366"/>
                </a:solidFill>
                <a:latin typeface="微软雅黑" panose="020B0503020204020204" pitchFamily="34" charset="-122"/>
                <a:ea typeface="微软雅黑" panose="020B0503020204020204" pitchFamily="34" charset="-122"/>
              </a:rPr>
              <a:t>DV</a:t>
            </a:r>
            <a:endParaRPr lang="en-US" altLang="zh-CN" sz="2000" dirty="0">
              <a:solidFill>
                <a:srgbClr val="003366"/>
              </a:solidFill>
              <a:latin typeface="微软雅黑" panose="020B0503020204020204" pitchFamily="34" charset="-122"/>
              <a:ea typeface="微软雅黑" panose="020B0503020204020204" pitchFamily="34" charset="-122"/>
            </a:endParaRPr>
          </a:p>
        </p:txBody>
      </p:sp>
      <p:sp>
        <p:nvSpPr>
          <p:cNvPr id="62470" name="Rectangle 5"/>
          <p:cNvSpPr>
            <a:spLocks noChangeArrowheads="1"/>
          </p:cNvSpPr>
          <p:nvPr/>
        </p:nvSpPr>
        <p:spPr bwMode="auto">
          <a:xfrm>
            <a:off x="3776662" y="1141696"/>
            <a:ext cx="3305175" cy="293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en-US" altLang="zh-CN" dirty="0"/>
          </a:p>
          <a:p>
            <a:pPr eaLnBrk="1" hangingPunct="1"/>
            <a:endParaRPr lang="en-US" altLang="zh-CN" dirty="0"/>
          </a:p>
          <a:p>
            <a:pPr eaLnBrk="1" hangingPunct="1">
              <a:lnSpc>
                <a:spcPct val="155000"/>
              </a:lnSpc>
            </a:pPr>
            <a:r>
              <a:rPr lang="zh-CN" altLang="en-US" sz="2000" dirty="0" smtClean="0">
                <a:solidFill>
                  <a:srgbClr val="800000"/>
                </a:solidFill>
                <a:latin typeface="微软雅黑" panose="020B0503020204020204" pitchFamily="34" charset="-122"/>
                <a:ea typeface="微软雅黑" panose="020B0503020204020204" pitchFamily="34" charset="-122"/>
              </a:rPr>
              <a:t>显示设备</a:t>
            </a:r>
            <a:endParaRPr lang="zh-CN" altLang="en-US" sz="2000" dirty="0">
              <a:solidFill>
                <a:srgbClr val="800000"/>
              </a:solidFill>
              <a:latin typeface="微软雅黑" panose="020B0503020204020204" pitchFamily="34" charset="-122"/>
              <a:ea typeface="微软雅黑" panose="020B0503020204020204" pitchFamily="34" charset="-122"/>
            </a:endParaRPr>
          </a:p>
          <a:p>
            <a:pPr marL="342900" indent="-342900" eaLnBrk="1" hangingPunct="1">
              <a:lnSpc>
                <a:spcPct val="155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图像显示器</a:t>
            </a:r>
            <a:endParaRPr lang="zh-CN" altLang="en-US" sz="2000" dirty="0">
              <a:solidFill>
                <a:srgbClr val="003366"/>
              </a:solidFill>
              <a:latin typeface="微软雅黑" panose="020B0503020204020204" pitchFamily="34" charset="-122"/>
              <a:ea typeface="微软雅黑" panose="020B0503020204020204" pitchFamily="34" charset="-122"/>
            </a:endParaRPr>
          </a:p>
          <a:p>
            <a:pPr marL="342900" indent="-342900" eaLnBrk="1" hangingPunct="1">
              <a:lnSpc>
                <a:spcPct val="145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绘图仪</a:t>
            </a:r>
            <a:endParaRPr lang="zh-CN" altLang="en-US" sz="2000" dirty="0">
              <a:solidFill>
                <a:srgbClr val="003366"/>
              </a:solidFill>
              <a:latin typeface="微软雅黑" panose="020B0503020204020204" pitchFamily="34" charset="-122"/>
              <a:ea typeface="微软雅黑" panose="020B0503020204020204" pitchFamily="34" charset="-122"/>
            </a:endParaRPr>
          </a:p>
          <a:p>
            <a:pPr marL="342900" indent="-342900" eaLnBrk="1" hangingPunct="1">
              <a:lnSpc>
                <a:spcPct val="145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激光打印机</a:t>
            </a:r>
            <a:endParaRPr lang="zh-CN" altLang="en-US" sz="2000" dirty="0">
              <a:solidFill>
                <a:srgbClr val="003366"/>
              </a:solidFill>
              <a:latin typeface="微软雅黑" panose="020B0503020204020204" pitchFamily="34" charset="-122"/>
              <a:ea typeface="微软雅黑" panose="020B0503020204020204" pitchFamily="34" charset="-122"/>
            </a:endParaRPr>
          </a:p>
          <a:p>
            <a:pPr marL="342900" indent="-342900" eaLnBrk="1" hangingPunct="1">
              <a:lnSpc>
                <a:spcPct val="145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喷墨打印机</a:t>
            </a:r>
            <a:endParaRPr lang="zh-CN" altLang="en-US" sz="2000" dirty="0">
              <a:solidFill>
                <a:srgbClr val="003366"/>
              </a:solidFill>
              <a:latin typeface="微软雅黑" panose="020B0503020204020204" pitchFamily="34" charset="-122"/>
              <a:ea typeface="微软雅黑" panose="020B0503020204020204" pitchFamily="34" charset="-122"/>
            </a:endParaRPr>
          </a:p>
        </p:txBody>
      </p:sp>
      <p:sp>
        <p:nvSpPr>
          <p:cNvPr id="8" name="Rectangle 5"/>
          <p:cNvSpPr>
            <a:spLocks noChangeArrowheads="1"/>
          </p:cNvSpPr>
          <p:nvPr/>
        </p:nvSpPr>
        <p:spPr bwMode="auto">
          <a:xfrm>
            <a:off x="6507818" y="1157287"/>
            <a:ext cx="3305175" cy="380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en-US" altLang="zh-CN" dirty="0"/>
          </a:p>
          <a:p>
            <a:pPr eaLnBrk="1" hangingPunct="1"/>
            <a:endParaRPr lang="en-US" altLang="zh-CN" dirty="0"/>
          </a:p>
          <a:p>
            <a:pPr eaLnBrk="1" hangingPunct="1">
              <a:lnSpc>
                <a:spcPct val="155000"/>
              </a:lnSpc>
            </a:pPr>
            <a:r>
              <a:rPr lang="zh-CN" altLang="en-US" sz="2000" dirty="0">
                <a:solidFill>
                  <a:srgbClr val="800000"/>
                </a:solidFill>
                <a:latin typeface="微软雅黑" panose="020B0503020204020204" pitchFamily="34" charset="-122"/>
                <a:ea typeface="微软雅黑" panose="020B0503020204020204" pitchFamily="34" charset="-122"/>
              </a:rPr>
              <a:t>记录</a:t>
            </a:r>
            <a:r>
              <a:rPr lang="zh-CN" altLang="en-US" sz="2000" dirty="0" smtClean="0">
                <a:solidFill>
                  <a:srgbClr val="800000"/>
                </a:solidFill>
                <a:latin typeface="微软雅黑" panose="020B0503020204020204" pitchFamily="34" charset="-122"/>
                <a:ea typeface="微软雅黑" panose="020B0503020204020204" pitchFamily="34" charset="-122"/>
              </a:rPr>
              <a:t>设备</a:t>
            </a:r>
            <a:endParaRPr lang="zh-CN" altLang="en-US" sz="2000" dirty="0">
              <a:solidFill>
                <a:srgbClr val="800000"/>
              </a:solidFill>
              <a:latin typeface="微软雅黑" panose="020B0503020204020204" pitchFamily="34" charset="-122"/>
              <a:ea typeface="微软雅黑" panose="020B0503020204020204" pitchFamily="34" charset="-122"/>
            </a:endParaRPr>
          </a:p>
          <a:p>
            <a:pPr marL="342900" indent="-342900" eaLnBrk="1" hangingPunct="1">
              <a:lnSpc>
                <a:spcPct val="145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纸</a:t>
            </a:r>
            <a:endParaRPr lang="en-US" altLang="zh-CN" sz="2000" dirty="0" smtClean="0">
              <a:solidFill>
                <a:srgbClr val="003366"/>
              </a:solidFill>
              <a:latin typeface="微软雅黑" panose="020B0503020204020204" pitchFamily="34" charset="-122"/>
              <a:ea typeface="微软雅黑" panose="020B0503020204020204" pitchFamily="34" charset="-122"/>
            </a:endParaRPr>
          </a:p>
          <a:p>
            <a:pPr marL="342900" indent="-342900" eaLnBrk="1" hangingPunct="1">
              <a:lnSpc>
                <a:spcPct val="145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照片</a:t>
            </a:r>
            <a:endParaRPr lang="zh-CN" altLang="en-US" sz="2000" dirty="0">
              <a:solidFill>
                <a:srgbClr val="003366"/>
              </a:solidFill>
              <a:latin typeface="微软雅黑" panose="020B0503020204020204" pitchFamily="34" charset="-122"/>
              <a:ea typeface="微软雅黑" panose="020B0503020204020204" pitchFamily="34" charset="-122"/>
            </a:endParaRPr>
          </a:p>
          <a:p>
            <a:pPr marL="342900" indent="-342900" eaLnBrk="1" hangingPunct="1">
              <a:lnSpc>
                <a:spcPct val="145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缩微胶片</a:t>
            </a:r>
            <a:endParaRPr lang="zh-CN" altLang="en-US" sz="2000" dirty="0">
              <a:solidFill>
                <a:srgbClr val="003366"/>
              </a:solidFill>
              <a:latin typeface="微软雅黑" panose="020B0503020204020204" pitchFamily="34" charset="-122"/>
              <a:ea typeface="微软雅黑" panose="020B0503020204020204" pitchFamily="34" charset="-122"/>
            </a:endParaRPr>
          </a:p>
          <a:p>
            <a:pPr marL="342900" indent="-342900" eaLnBrk="1" hangingPunct="1">
              <a:lnSpc>
                <a:spcPct val="145000"/>
              </a:lnSpc>
              <a:buFont typeface="Arial" panose="020B0604020202020204" pitchFamily="34" charset="0"/>
              <a:buChar char="•"/>
            </a:pPr>
            <a:r>
              <a:rPr lang="zh-CN" altLang="en-US" sz="2000" dirty="0" smtClean="0">
                <a:solidFill>
                  <a:srgbClr val="003366"/>
                </a:solidFill>
                <a:latin typeface="微软雅黑" panose="020B0503020204020204" pitchFamily="34" charset="-122"/>
                <a:ea typeface="微软雅黑" panose="020B0503020204020204" pitchFamily="34" charset="-122"/>
              </a:rPr>
              <a:t>幻灯片</a:t>
            </a:r>
            <a:endParaRPr lang="zh-CN" altLang="en-US" sz="2000" dirty="0">
              <a:solidFill>
                <a:srgbClr val="003366"/>
              </a:solidFill>
              <a:latin typeface="微软雅黑" panose="020B0503020204020204" pitchFamily="34" charset="-122"/>
              <a:ea typeface="微软雅黑" panose="020B0503020204020204" pitchFamily="34" charset="-122"/>
            </a:endParaRPr>
          </a:p>
          <a:p>
            <a:pPr marL="342900" indent="-342900" eaLnBrk="1" hangingPunct="1">
              <a:lnSpc>
                <a:spcPct val="145000"/>
              </a:lnSpc>
              <a:buFont typeface="Arial" panose="020B0604020202020204" pitchFamily="34" charset="0"/>
              <a:buChar char="•"/>
            </a:pPr>
            <a:r>
              <a:rPr lang="zh-CN" altLang="en-US" sz="2000" dirty="0">
                <a:solidFill>
                  <a:srgbClr val="003366"/>
                </a:solidFill>
                <a:latin typeface="微软雅黑" panose="020B0503020204020204" pitchFamily="34" charset="-122"/>
                <a:ea typeface="微软雅黑" panose="020B0503020204020204" pitchFamily="34" charset="-122"/>
              </a:rPr>
              <a:t>磁盘</a:t>
            </a:r>
          </a:p>
          <a:p>
            <a:pPr marL="342900" indent="-342900" eaLnBrk="1" hangingPunct="1">
              <a:lnSpc>
                <a:spcPct val="145000"/>
              </a:lnSpc>
              <a:buFont typeface="Arial" panose="020B0604020202020204" pitchFamily="34" charset="0"/>
              <a:buChar char="•"/>
            </a:pPr>
            <a:r>
              <a:rPr lang="zh-CN" altLang="en-US" sz="2000" dirty="0">
                <a:solidFill>
                  <a:srgbClr val="003366"/>
                </a:solidFill>
                <a:latin typeface="微软雅黑" panose="020B0503020204020204" pitchFamily="34" charset="-122"/>
                <a:ea typeface="微软雅黑" panose="020B0503020204020204" pitchFamily="34" charset="-122"/>
              </a:rPr>
              <a:t>光盘</a:t>
            </a:r>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649" y="4724400"/>
            <a:ext cx="1815444"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082" y="4972050"/>
            <a:ext cx="19335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2" descr="http://img0.imgtn.bdimg.com/it/u=1571388250,35518028&amp;fm=27&amp;gp=0.jpg"/>
          <p:cNvSpPr>
            <a:spLocks noChangeAspect="1" noChangeArrowheads="1"/>
          </p:cNvSpPr>
          <p:nvPr/>
        </p:nvSpPr>
        <p:spPr bwMode="auto">
          <a:xfrm>
            <a:off x="1635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p:cNvPicPr>
            <a:picLocks noChangeAspect="1"/>
          </p:cNvPicPr>
          <p:nvPr/>
        </p:nvPicPr>
        <p:blipFill>
          <a:blip r:embed="rId4"/>
          <a:stretch>
            <a:fillRect/>
          </a:stretch>
        </p:blipFill>
        <p:spPr>
          <a:xfrm>
            <a:off x="3657600" y="4873963"/>
            <a:ext cx="2327561" cy="1907837"/>
          </a:xfrm>
          <a:prstGeom prst="rect">
            <a:avLst/>
          </a:prstGeom>
        </p:spPr>
      </p:pic>
    </p:spTree>
    <p:extLst>
      <p:ext uri="{BB962C8B-B14F-4D97-AF65-F5344CB8AC3E}">
        <p14:creationId xmlns:p14="http://schemas.microsoft.com/office/powerpoint/2010/main" val="14071774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图像</a:t>
            </a:r>
            <a:r>
              <a:rPr lang="zh-CN" altLang="en-US" dirty="0"/>
              <a:t>变换</a:t>
            </a:r>
            <a:br>
              <a:rPr lang="zh-CN" altLang="en-US" dirty="0"/>
            </a:br>
            <a:endParaRPr lang="zh-CN" altLang="en-US" dirty="0"/>
          </a:p>
        </p:txBody>
      </p:sp>
      <p:sp>
        <p:nvSpPr>
          <p:cNvPr id="3" name="内容占位符 2"/>
          <p:cNvSpPr>
            <a:spLocks noGrp="1"/>
          </p:cNvSpPr>
          <p:nvPr>
            <p:ph idx="1"/>
          </p:nvPr>
        </p:nvSpPr>
        <p:spPr/>
        <p:txBody>
          <a:bodyPr/>
          <a:lstStyle/>
          <a:p>
            <a:pPr eaLnBrk="1" hangingPunct="1">
              <a:lnSpc>
                <a:spcPct val="135000"/>
              </a:lnSpc>
            </a:pPr>
            <a:r>
              <a:rPr lang="zh-CN" altLang="en-US" b="1" dirty="0">
                <a:solidFill>
                  <a:srgbClr val="003366"/>
                </a:solidFill>
                <a:latin typeface="微软雅黑" panose="020B0503020204020204" pitchFamily="34" charset="-122"/>
                <a:ea typeface="微软雅黑" panose="020B0503020204020204" pitchFamily="34" charset="-122"/>
              </a:rPr>
              <a:t>傅立叶</a:t>
            </a:r>
            <a:r>
              <a:rPr lang="zh-CN" altLang="en-US" b="1" dirty="0" smtClean="0">
                <a:solidFill>
                  <a:srgbClr val="003366"/>
                </a:solidFill>
                <a:latin typeface="微软雅黑" panose="020B0503020204020204" pitchFamily="34" charset="-122"/>
                <a:ea typeface="微软雅黑" panose="020B0503020204020204" pitchFamily="34" charset="-122"/>
              </a:rPr>
              <a:t>变换</a:t>
            </a:r>
            <a:endParaRPr lang="en-US" altLang="zh-CN" b="1" dirty="0" smtClean="0">
              <a:solidFill>
                <a:srgbClr val="003366"/>
              </a:solidFill>
              <a:latin typeface="微软雅黑" panose="020B0503020204020204" pitchFamily="34" charset="-122"/>
              <a:ea typeface="微软雅黑" panose="020B0503020204020204" pitchFamily="34" charset="-122"/>
            </a:endParaRPr>
          </a:p>
          <a:p>
            <a:pPr eaLnBrk="1" hangingPunct="1">
              <a:lnSpc>
                <a:spcPct val="135000"/>
              </a:lnSpc>
            </a:pPr>
            <a:endParaRPr lang="zh-CN" altLang="en-US" b="1" dirty="0">
              <a:solidFill>
                <a:srgbClr val="003366"/>
              </a:solidFill>
              <a:latin typeface="微软雅黑" panose="020B0503020204020204" pitchFamily="34" charset="-122"/>
              <a:ea typeface="微软雅黑" panose="020B0503020204020204" pitchFamily="34" charset="-122"/>
            </a:endParaRPr>
          </a:p>
          <a:p>
            <a:pPr eaLnBrk="1" hangingPunct="1">
              <a:lnSpc>
                <a:spcPct val="135000"/>
              </a:lnSpc>
            </a:pPr>
            <a:r>
              <a:rPr lang="zh-CN" altLang="en-US" b="1" dirty="0" smtClean="0">
                <a:solidFill>
                  <a:schemeClr val="folHlink"/>
                </a:solidFill>
                <a:latin typeface="微软雅黑" panose="020B0503020204020204" pitchFamily="34" charset="-122"/>
                <a:ea typeface="微软雅黑" panose="020B0503020204020204" pitchFamily="34" charset="-122"/>
              </a:rPr>
              <a:t>沃尔什变换</a:t>
            </a:r>
            <a:endParaRPr lang="en-US" altLang="zh-CN" b="1" dirty="0" smtClean="0">
              <a:solidFill>
                <a:schemeClr val="folHlink"/>
              </a:solidFill>
              <a:latin typeface="微软雅黑" panose="020B0503020204020204" pitchFamily="34" charset="-122"/>
              <a:ea typeface="微软雅黑" panose="020B0503020204020204" pitchFamily="34" charset="-122"/>
            </a:endParaRPr>
          </a:p>
          <a:p>
            <a:pPr eaLnBrk="1" hangingPunct="1">
              <a:lnSpc>
                <a:spcPct val="135000"/>
              </a:lnSpc>
            </a:pPr>
            <a:endParaRPr lang="zh-CN" altLang="en-US" b="1" dirty="0">
              <a:solidFill>
                <a:schemeClr val="folHlink"/>
              </a:solidFill>
              <a:latin typeface="微软雅黑" panose="020B0503020204020204" pitchFamily="34" charset="-122"/>
              <a:ea typeface="微软雅黑" panose="020B0503020204020204" pitchFamily="34" charset="-122"/>
            </a:endParaRPr>
          </a:p>
          <a:p>
            <a:pPr eaLnBrk="1" hangingPunct="1">
              <a:lnSpc>
                <a:spcPct val="135000"/>
              </a:lnSpc>
            </a:pPr>
            <a:r>
              <a:rPr lang="zh-CN" altLang="en-US" b="1" dirty="0" smtClean="0">
                <a:solidFill>
                  <a:srgbClr val="0000FF"/>
                </a:solidFill>
                <a:latin typeface="微软雅黑" panose="020B0503020204020204" pitchFamily="34" charset="-122"/>
                <a:ea typeface="微软雅黑" panose="020B0503020204020204" pitchFamily="34" charset="-122"/>
              </a:rPr>
              <a:t>离散余弦变换</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eaLnBrk="1" hangingPunct="1">
              <a:lnSpc>
                <a:spcPct val="135000"/>
              </a:lnSpc>
            </a:pPr>
            <a:endParaRPr lang="zh-CN" altLang="en-US" b="1" dirty="0">
              <a:solidFill>
                <a:srgbClr val="0000FF"/>
              </a:solidFill>
              <a:latin typeface="微软雅黑" panose="020B0503020204020204" pitchFamily="34" charset="-122"/>
              <a:ea typeface="微软雅黑" panose="020B0503020204020204" pitchFamily="34" charset="-122"/>
            </a:endParaRPr>
          </a:p>
          <a:p>
            <a:pPr eaLnBrk="1" hangingPunct="1">
              <a:lnSpc>
                <a:spcPct val="135000"/>
              </a:lnSpc>
            </a:pPr>
            <a:r>
              <a:rPr lang="zh-CN" altLang="en-US" b="1" dirty="0" smtClean="0">
                <a:solidFill>
                  <a:srgbClr val="00FF00"/>
                </a:solidFill>
                <a:latin typeface="微软雅黑" panose="020B0503020204020204" pitchFamily="34" charset="-122"/>
                <a:ea typeface="微软雅黑" panose="020B0503020204020204" pitchFamily="34" charset="-122"/>
              </a:rPr>
              <a:t>小波变换</a:t>
            </a:r>
            <a:endParaRPr lang="en-US" altLang="zh-CN" b="1" dirty="0" smtClean="0">
              <a:solidFill>
                <a:srgbClr val="00FF00"/>
              </a:solidFill>
              <a:latin typeface="微软雅黑" panose="020B0503020204020204" pitchFamily="34" charset="-122"/>
              <a:ea typeface="微软雅黑" panose="020B0503020204020204" pitchFamily="34" charset="-122"/>
            </a:endParaRPr>
          </a:p>
          <a:p>
            <a:pPr eaLnBrk="1" hangingPunct="1">
              <a:lnSpc>
                <a:spcPct val="135000"/>
              </a:lnSpc>
            </a:pPr>
            <a:endParaRPr lang="en-US" altLang="zh-CN" b="1" dirty="0">
              <a:solidFill>
                <a:srgbClr val="00FF00"/>
              </a:solidFill>
              <a:latin typeface="微软雅黑" panose="020B0503020204020204" pitchFamily="34" charset="-122"/>
              <a:ea typeface="微软雅黑" panose="020B0503020204020204" pitchFamily="34" charset="-122"/>
            </a:endParaRPr>
          </a:p>
          <a:p>
            <a:pPr eaLnBrk="1" hangingPunct="1">
              <a:lnSpc>
                <a:spcPct val="135000"/>
              </a:lnSpc>
            </a:pPr>
            <a:r>
              <a:rPr lang="en-US" altLang="zh-CN" b="1" dirty="0" smtClean="0">
                <a:solidFill>
                  <a:srgbClr val="00FF00"/>
                </a:solidFill>
                <a:latin typeface="微软雅黑" panose="020B0503020204020204" pitchFamily="34" charset="-122"/>
                <a:ea typeface="微软雅黑" panose="020B0503020204020204" pitchFamily="34" charset="-122"/>
              </a:rPr>
              <a:t>….</a:t>
            </a:r>
            <a:endParaRPr lang="zh-CN" altLang="en-US" b="1" dirty="0">
              <a:solidFill>
                <a:srgbClr val="00FF00"/>
              </a:solidFill>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a:t> 七、数字图像处理的主要研究内容</a:t>
            </a:r>
          </a:p>
        </p:txBody>
      </p:sp>
      <p:sp>
        <p:nvSpPr>
          <p:cNvPr id="6" name="矩形 5"/>
          <p:cNvSpPr/>
          <p:nvPr/>
        </p:nvSpPr>
        <p:spPr>
          <a:xfrm>
            <a:off x="4307898" y="2971800"/>
            <a:ext cx="4572000" cy="923330"/>
          </a:xfrm>
          <a:prstGeom prst="rect">
            <a:avLst/>
          </a:prstGeom>
        </p:spPr>
        <p:txBody>
          <a:bodyPr>
            <a:spAutoFit/>
          </a:bodyPr>
          <a:lstStyle/>
          <a:p>
            <a:pPr eaLnBrk="1" hangingPunct="1"/>
            <a:endParaRPr lang="en-US" altLang="zh-CN" dirty="0" smtClean="0">
              <a:solidFill>
                <a:srgbClr val="C00000"/>
              </a:solidFill>
              <a:latin typeface="微软雅黑" panose="020B0503020204020204" pitchFamily="34" charset="-122"/>
              <a:ea typeface="微软雅黑" panose="020B0503020204020204" pitchFamily="34" charset="-122"/>
            </a:endParaRPr>
          </a:p>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对图像进行间接处理。有利于减少计</a:t>
            </a:r>
          </a:p>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算量并进一步获得更有效的处理。</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大括号 6"/>
          <p:cNvSpPr/>
          <p:nvPr/>
        </p:nvSpPr>
        <p:spPr>
          <a:xfrm>
            <a:off x="2971800" y="1981200"/>
            <a:ext cx="457200" cy="3657600"/>
          </a:xfrm>
          <a:prstGeom prst="rightBrace">
            <a:avLst>
              <a:gd name="adj1" fmla="val 46969"/>
              <a:gd name="adj2" fmla="val 50000"/>
            </a:avLst>
          </a:prstGeom>
          <a:ln w="28575">
            <a:solidFill>
              <a:srgbClr val="0033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626682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en-US" altLang="zh-CN" dirty="0" smtClean="0"/>
              <a:t>. </a:t>
            </a:r>
            <a:r>
              <a:rPr lang="zh-CN" altLang="en-US" dirty="0" smtClean="0"/>
              <a:t>图像压缩编码</a:t>
            </a:r>
            <a:r>
              <a:rPr lang="zh-CN" altLang="en-US" dirty="0"/>
              <a:t/>
            </a:r>
            <a:br>
              <a:rPr lang="zh-CN" altLang="en-US" dirty="0"/>
            </a:br>
            <a:endParaRPr lang="zh-CN" altLang="en-US" dirty="0"/>
          </a:p>
        </p:txBody>
      </p:sp>
      <p:sp>
        <p:nvSpPr>
          <p:cNvPr id="3" name="内容占位符 2"/>
          <p:cNvSpPr>
            <a:spLocks noGrp="1"/>
          </p:cNvSpPr>
          <p:nvPr>
            <p:ph idx="1"/>
          </p:nvPr>
        </p:nvSpPr>
        <p:spPr/>
        <p:txBody>
          <a:bodyPr/>
          <a:lstStyle/>
          <a:p>
            <a:pPr eaLnBrk="1" hangingPunct="1">
              <a:lnSpc>
                <a:spcPct val="110000"/>
              </a:lnSpc>
            </a:pPr>
            <a:r>
              <a:rPr lang="zh-CN" altLang="en-US" dirty="0" smtClean="0">
                <a:solidFill>
                  <a:srgbClr val="003366"/>
                </a:solidFill>
                <a:latin typeface="微软雅黑" panose="020B0503020204020204" pitchFamily="34" charset="-122"/>
                <a:ea typeface="微软雅黑" panose="020B0503020204020204" pitchFamily="34" charset="-122"/>
              </a:rPr>
              <a:t>作用</a:t>
            </a:r>
            <a:endParaRPr lang="en-US" altLang="zh-CN" dirty="0" smtClean="0">
              <a:solidFill>
                <a:srgbClr val="003366"/>
              </a:solidFill>
              <a:latin typeface="微软雅黑" panose="020B0503020204020204" pitchFamily="34" charset="-122"/>
              <a:ea typeface="微软雅黑" panose="020B0503020204020204" pitchFamily="34" charset="-122"/>
            </a:endParaRPr>
          </a:p>
          <a:p>
            <a:pPr lvl="1" eaLnBrk="1" hangingPunct="1">
              <a:lnSpc>
                <a:spcPct val="110000"/>
              </a:lnSpc>
            </a:pPr>
            <a:r>
              <a:rPr lang="zh-CN" altLang="en-US" dirty="0" smtClean="0">
                <a:latin typeface="微软雅黑" panose="020B0503020204020204" pitchFamily="34" charset="-122"/>
                <a:ea typeface="微软雅黑" panose="020B0503020204020204" pitchFamily="34" charset="-122"/>
              </a:rPr>
              <a:t>减少描述</a:t>
            </a:r>
            <a:r>
              <a:rPr lang="zh-CN" altLang="en-US" dirty="0">
                <a:latin typeface="微软雅黑" panose="020B0503020204020204" pitchFamily="34" charset="-122"/>
                <a:ea typeface="微软雅黑" panose="020B0503020204020204" pitchFamily="34" charset="-122"/>
              </a:rPr>
              <a:t>图像的数据</a:t>
            </a:r>
            <a:r>
              <a:rPr lang="zh-CN" altLang="en-US" dirty="0" smtClean="0">
                <a:latin typeface="微软雅黑" panose="020B0503020204020204" pitchFamily="34" charset="-122"/>
                <a:ea typeface="微软雅黑" panose="020B0503020204020204" pitchFamily="34" charset="-122"/>
              </a:rPr>
              <a:t>量</a:t>
            </a:r>
            <a:endParaRPr lang="en-US" altLang="zh-CN" dirty="0">
              <a:latin typeface="微软雅黑" panose="020B0503020204020204" pitchFamily="34" charset="-122"/>
              <a:ea typeface="微软雅黑" panose="020B0503020204020204" pitchFamily="34" charset="-122"/>
            </a:endParaRPr>
          </a:p>
          <a:p>
            <a:pPr lvl="1" eaLnBrk="1" hangingPunct="1">
              <a:lnSpc>
                <a:spcPct val="110000"/>
              </a:lnSpc>
            </a:pPr>
            <a:r>
              <a:rPr lang="zh-CN" altLang="en-US" dirty="0" smtClean="0">
                <a:latin typeface="微软雅黑" panose="020B0503020204020204" pitchFamily="34" charset="-122"/>
                <a:ea typeface="微软雅黑" panose="020B0503020204020204" pitchFamily="34" charset="-122"/>
              </a:rPr>
              <a:t>节约</a:t>
            </a:r>
            <a:r>
              <a:rPr lang="zh-CN" altLang="en-US" dirty="0">
                <a:latin typeface="微软雅黑" panose="020B0503020204020204" pitchFamily="34" charset="-122"/>
                <a:ea typeface="微软雅黑" panose="020B0503020204020204" pitchFamily="34" charset="-122"/>
              </a:rPr>
              <a:t>图像存储的</a:t>
            </a:r>
            <a:r>
              <a:rPr lang="zh-CN" altLang="en-US" dirty="0" smtClean="0">
                <a:latin typeface="微软雅黑" panose="020B0503020204020204" pitchFamily="34" charset="-122"/>
                <a:ea typeface="微软雅黑" panose="020B0503020204020204" pitchFamily="34" charset="-122"/>
              </a:rPr>
              <a:t>空间</a:t>
            </a:r>
            <a:endParaRPr lang="en-US" altLang="zh-CN" dirty="0">
              <a:latin typeface="微软雅黑" panose="020B0503020204020204" pitchFamily="34" charset="-122"/>
              <a:ea typeface="微软雅黑" panose="020B0503020204020204" pitchFamily="34" charset="-122"/>
            </a:endParaRPr>
          </a:p>
          <a:p>
            <a:pPr lvl="1" eaLnBrk="1" hangingPunct="1">
              <a:lnSpc>
                <a:spcPct val="110000"/>
              </a:lnSpc>
            </a:pPr>
            <a:r>
              <a:rPr lang="zh-CN" altLang="en-US" dirty="0" smtClean="0">
                <a:latin typeface="微软雅黑" panose="020B0503020204020204" pitchFamily="34" charset="-122"/>
                <a:ea typeface="微软雅黑" panose="020B0503020204020204" pitchFamily="34" charset="-122"/>
              </a:rPr>
              <a:t>减少图像</a:t>
            </a:r>
            <a:r>
              <a:rPr lang="zh-CN" altLang="en-US" dirty="0">
                <a:latin typeface="微软雅黑" panose="020B0503020204020204" pitchFamily="34" charset="-122"/>
                <a:ea typeface="微软雅黑" panose="020B0503020204020204" pitchFamily="34" charset="-122"/>
              </a:rPr>
              <a:t>的传输和处理</a:t>
            </a:r>
            <a:r>
              <a:rPr lang="zh-CN" altLang="en-US" dirty="0" smtClean="0">
                <a:latin typeface="微软雅黑" panose="020B0503020204020204" pitchFamily="34" charset="-122"/>
                <a:ea typeface="微软雅黑" panose="020B0503020204020204" pitchFamily="34" charset="-122"/>
              </a:rPr>
              <a:t>时间</a:t>
            </a:r>
            <a:endParaRPr lang="zh-CN" altLang="en-US" dirty="0">
              <a:latin typeface="微软雅黑" panose="020B0503020204020204" pitchFamily="34" charset="-122"/>
              <a:ea typeface="微软雅黑" panose="020B0503020204020204" pitchFamily="34" charset="-122"/>
            </a:endParaRPr>
          </a:p>
          <a:p>
            <a:pPr eaLnBrk="1" hangingPunct="1">
              <a:lnSpc>
                <a:spcPct val="110000"/>
              </a:lnSpc>
            </a:pPr>
            <a:r>
              <a:rPr lang="zh-CN" altLang="en-US" dirty="0" smtClean="0">
                <a:solidFill>
                  <a:srgbClr val="003366"/>
                </a:solidFill>
                <a:latin typeface="微软雅黑" panose="020B0503020204020204" pitchFamily="34" charset="-122"/>
                <a:ea typeface="微软雅黑" panose="020B0503020204020204" pitchFamily="34" charset="-122"/>
              </a:rPr>
              <a:t>分类</a:t>
            </a:r>
            <a:endParaRPr lang="en-US" altLang="zh-CN" dirty="0" smtClean="0">
              <a:solidFill>
                <a:srgbClr val="003366"/>
              </a:solidFill>
              <a:latin typeface="微软雅黑" panose="020B0503020204020204" pitchFamily="34" charset="-122"/>
              <a:ea typeface="微软雅黑" panose="020B0503020204020204" pitchFamily="34" charset="-122"/>
            </a:endParaRPr>
          </a:p>
          <a:p>
            <a:pPr lvl="1" eaLnBrk="1" hangingPunct="1">
              <a:lnSpc>
                <a:spcPct val="110000"/>
              </a:lnSpc>
            </a:pPr>
            <a:r>
              <a:rPr lang="zh-CN" altLang="en-US" dirty="0" smtClean="0">
                <a:latin typeface="微软雅黑" panose="020B0503020204020204" pitchFamily="34" charset="-122"/>
                <a:ea typeface="微软雅黑" panose="020B0503020204020204" pitchFamily="34" charset="-122"/>
              </a:rPr>
              <a:t>无损压缩</a:t>
            </a:r>
            <a:endParaRPr lang="en-US" altLang="zh-CN" dirty="0" smtClean="0">
              <a:latin typeface="微软雅黑" panose="020B0503020204020204" pitchFamily="34" charset="-122"/>
              <a:ea typeface="微软雅黑" panose="020B0503020204020204" pitchFamily="34" charset="-122"/>
            </a:endParaRPr>
          </a:p>
          <a:p>
            <a:pPr lvl="1" eaLnBrk="1" hangingPunct="1">
              <a:lnSpc>
                <a:spcPct val="110000"/>
              </a:lnSpc>
            </a:pPr>
            <a:r>
              <a:rPr lang="zh-CN" altLang="en-US" dirty="0" smtClean="0">
                <a:latin typeface="微软雅黑" panose="020B0503020204020204" pitchFamily="34" charset="-122"/>
                <a:ea typeface="微软雅黑" panose="020B0503020204020204" pitchFamily="34" charset="-122"/>
              </a:rPr>
              <a:t>有</a:t>
            </a:r>
            <a:r>
              <a:rPr lang="zh-CN" altLang="en-US" dirty="0">
                <a:latin typeface="微软雅黑" panose="020B0503020204020204" pitchFamily="34" charset="-122"/>
                <a:ea typeface="微软雅黑" panose="020B0503020204020204" pitchFamily="34" charset="-122"/>
              </a:rPr>
              <a:t>损</a:t>
            </a:r>
            <a:r>
              <a:rPr lang="zh-CN" altLang="en-US" dirty="0" smtClean="0">
                <a:latin typeface="微软雅黑" panose="020B0503020204020204" pitchFamily="34" charset="-122"/>
                <a:ea typeface="微软雅黑" panose="020B0503020204020204" pitchFamily="34" charset="-122"/>
              </a:rPr>
              <a:t>压缩</a:t>
            </a:r>
            <a:endParaRPr lang="en-US" altLang="zh-CN" dirty="0" smtClean="0">
              <a:latin typeface="微软雅黑" panose="020B0503020204020204" pitchFamily="34" charset="-122"/>
              <a:ea typeface="微软雅黑" panose="020B0503020204020204" pitchFamily="34" charset="-122"/>
            </a:endParaRPr>
          </a:p>
          <a:p>
            <a:pPr lvl="1" eaLnBrk="1" hangingPunct="1">
              <a:lnSpc>
                <a:spcPct val="110000"/>
              </a:lnSpc>
            </a:pPr>
            <a:r>
              <a:rPr lang="zh-CN" altLang="en-US" dirty="0" smtClean="0">
                <a:latin typeface="微软雅黑" panose="020B0503020204020204" pitchFamily="34" charset="-122"/>
                <a:ea typeface="微软雅黑" panose="020B0503020204020204" pitchFamily="34" charset="-122"/>
              </a:rPr>
              <a:t>编码</a:t>
            </a:r>
            <a:r>
              <a:rPr lang="zh-CN" altLang="en-US" dirty="0">
                <a:latin typeface="微软雅黑" panose="020B0503020204020204" pitchFamily="34" charset="-122"/>
                <a:ea typeface="微软雅黑" panose="020B0503020204020204" pitchFamily="34" charset="-122"/>
              </a:rPr>
              <a:t>是压缩技术中最重要的方法，在图像处理技术中是发展最早和应用最成熟的</a:t>
            </a:r>
            <a:r>
              <a:rPr lang="zh-CN" altLang="en-US" dirty="0" smtClean="0">
                <a:latin typeface="微软雅黑" panose="020B0503020204020204" pitchFamily="34" charset="-122"/>
                <a:ea typeface="微软雅黑" panose="020B0503020204020204" pitchFamily="34" charset="-122"/>
              </a:rPr>
              <a:t>技术</a:t>
            </a:r>
            <a:endParaRPr lang="en-US" altLang="zh-CN" dirty="0" smtClean="0">
              <a:latin typeface="微软雅黑" panose="020B0503020204020204" pitchFamily="34" charset="-122"/>
              <a:ea typeface="微软雅黑" panose="020B0503020204020204" pitchFamily="34" charset="-122"/>
            </a:endParaRPr>
          </a:p>
          <a:p>
            <a:pPr eaLnBrk="1" hangingPunct="1">
              <a:lnSpc>
                <a:spcPct val="110000"/>
              </a:lnSpc>
            </a:pPr>
            <a:r>
              <a:rPr lang="zh-CN" altLang="en-US" dirty="0" smtClean="0">
                <a:solidFill>
                  <a:srgbClr val="003366"/>
                </a:solidFill>
                <a:latin typeface="微软雅黑" panose="020B0503020204020204" pitchFamily="34" charset="-122"/>
                <a:ea typeface="微软雅黑" panose="020B0503020204020204" pitchFamily="34" charset="-122"/>
              </a:rPr>
              <a:t>主要方法</a:t>
            </a:r>
            <a:endParaRPr lang="en-US" altLang="zh-CN" dirty="0" smtClean="0">
              <a:solidFill>
                <a:srgbClr val="003366"/>
              </a:solidFill>
              <a:latin typeface="微软雅黑" panose="020B0503020204020204" pitchFamily="34" charset="-122"/>
              <a:ea typeface="微软雅黑" panose="020B0503020204020204" pitchFamily="34" charset="-122"/>
            </a:endParaRPr>
          </a:p>
          <a:p>
            <a:pPr lvl="1" eaLnBrk="1" hangingPunct="1">
              <a:lnSpc>
                <a:spcPct val="110000"/>
              </a:lnSpc>
            </a:pPr>
            <a:r>
              <a:rPr lang="zh-CN" altLang="en-US" dirty="0" smtClean="0">
                <a:latin typeface="微软雅黑" panose="020B0503020204020204" pitchFamily="34" charset="-122"/>
                <a:ea typeface="微软雅黑" panose="020B0503020204020204" pitchFamily="34" charset="-122"/>
              </a:rPr>
              <a:t>熵编码</a:t>
            </a:r>
            <a:r>
              <a:rPr lang="zh-CN" altLang="en-US" dirty="0">
                <a:latin typeface="微软雅黑" panose="020B0503020204020204" pitchFamily="34" charset="-122"/>
                <a:ea typeface="微软雅黑" panose="020B0503020204020204" pitchFamily="34" charset="-122"/>
              </a:rPr>
              <a:t>，预测编码，变换编码，二值图像编码、分形编码</a:t>
            </a:r>
            <a:r>
              <a:rPr lang="en-US" altLang="zh-CN" dirty="0">
                <a:latin typeface="微软雅黑" panose="020B0503020204020204" pitchFamily="34" charset="-122"/>
                <a:ea typeface="微软雅黑" panose="020B0503020204020204" pitchFamily="34" charset="-122"/>
              </a:rPr>
              <a:t>……</a:t>
            </a: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a:t> 七、数字图像处理的主要研究内容</a:t>
            </a:r>
          </a:p>
        </p:txBody>
      </p:sp>
    </p:spTree>
    <p:extLst>
      <p:ext uri="{BB962C8B-B14F-4D97-AF65-F5344CB8AC3E}">
        <p14:creationId xmlns:p14="http://schemas.microsoft.com/office/powerpoint/2010/main" val="16481858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en-US" altLang="zh-CN" dirty="0" smtClean="0"/>
              <a:t>. </a:t>
            </a:r>
            <a:r>
              <a:rPr lang="zh-CN" altLang="en-US" dirty="0" smtClean="0"/>
              <a:t>图像的增强和复原</a:t>
            </a:r>
            <a:r>
              <a:rPr lang="zh-CN" altLang="en-US" dirty="0"/>
              <a:t/>
            </a:r>
            <a:br>
              <a:rPr lang="zh-CN" altLang="en-US" dirty="0"/>
            </a:br>
            <a:endParaRPr lang="zh-CN" altLang="en-US" dirty="0"/>
          </a:p>
        </p:txBody>
      </p:sp>
      <p:sp>
        <p:nvSpPr>
          <p:cNvPr id="3" name="内容占位符 2"/>
          <p:cNvSpPr>
            <a:spLocks noGrp="1"/>
          </p:cNvSpPr>
          <p:nvPr>
            <p:ph idx="1"/>
          </p:nvPr>
        </p:nvSpPr>
        <p:spPr>
          <a:xfrm>
            <a:off x="0" y="1676400"/>
            <a:ext cx="3905250" cy="4511741"/>
          </a:xfrm>
        </p:spPr>
        <p:txBody>
          <a:bodyPr/>
          <a:lstStyle/>
          <a:p>
            <a:pPr eaLnBrk="1" hangingPunct="1">
              <a:lnSpc>
                <a:spcPct val="105000"/>
              </a:lnSpc>
            </a:pPr>
            <a:r>
              <a:rPr lang="zh-CN" altLang="en-US" dirty="0" smtClean="0">
                <a:solidFill>
                  <a:srgbClr val="003366"/>
                </a:solidFill>
                <a:latin typeface="微软雅黑" panose="020B0503020204020204" pitchFamily="34" charset="-122"/>
                <a:ea typeface="微软雅黑" panose="020B0503020204020204" pitchFamily="34" charset="-122"/>
              </a:rPr>
              <a:t>目的</a:t>
            </a:r>
            <a:endParaRPr lang="en-US" altLang="zh-CN" dirty="0" smtClean="0">
              <a:solidFill>
                <a:srgbClr val="003366"/>
              </a:solidFill>
              <a:latin typeface="微软雅黑" panose="020B0503020204020204" pitchFamily="34" charset="-122"/>
              <a:ea typeface="微软雅黑" panose="020B0503020204020204" pitchFamily="34" charset="-122"/>
            </a:endParaRPr>
          </a:p>
          <a:p>
            <a:pPr lvl="1" eaLnBrk="1" hangingPunct="1">
              <a:lnSpc>
                <a:spcPct val="105000"/>
              </a:lnSpc>
            </a:pPr>
            <a:r>
              <a:rPr lang="zh-CN" altLang="en-US" dirty="0" smtClean="0">
                <a:latin typeface="微软雅黑" panose="020B0503020204020204" pitchFamily="34" charset="-122"/>
                <a:ea typeface="微软雅黑" panose="020B0503020204020204" pitchFamily="34" charset="-122"/>
              </a:rPr>
              <a:t>改善</a:t>
            </a:r>
            <a:r>
              <a:rPr lang="zh-CN" altLang="en-US" dirty="0">
                <a:latin typeface="微软雅黑" panose="020B0503020204020204" pitchFamily="34" charset="-122"/>
                <a:ea typeface="微软雅黑" panose="020B0503020204020204" pitchFamily="34" charset="-122"/>
              </a:rPr>
              <a:t>图像的视觉效果，如去除图像噪声，提高图像的清晰度</a:t>
            </a:r>
            <a:r>
              <a:rPr lang="zh-CN" altLang="en-US" dirty="0" smtClean="0">
                <a:latin typeface="微软雅黑" panose="020B0503020204020204" pitchFamily="34" charset="-122"/>
                <a:ea typeface="微软雅黑" panose="020B0503020204020204" pitchFamily="34" charset="-122"/>
              </a:rPr>
              <a:t>等</a:t>
            </a:r>
            <a:endParaRPr lang="en-US" altLang="zh-CN" dirty="0" smtClean="0">
              <a:latin typeface="微软雅黑" panose="020B0503020204020204" pitchFamily="34" charset="-122"/>
              <a:ea typeface="微软雅黑" panose="020B0503020204020204" pitchFamily="34" charset="-122"/>
            </a:endParaRPr>
          </a:p>
          <a:p>
            <a:pPr eaLnBrk="1" hangingPunct="1">
              <a:lnSpc>
                <a:spcPct val="105000"/>
              </a:lnSpc>
            </a:pPr>
            <a:r>
              <a:rPr lang="zh-CN" altLang="en-US" dirty="0">
                <a:solidFill>
                  <a:srgbClr val="FF0000"/>
                </a:solidFill>
                <a:latin typeface="微软雅黑" panose="020B0503020204020204" pitchFamily="34" charset="-122"/>
                <a:ea typeface="微软雅黑" panose="020B0503020204020204" pitchFamily="34" charset="-122"/>
              </a:rPr>
              <a:t>图像增强</a:t>
            </a:r>
            <a:r>
              <a:rPr lang="zh-CN" altLang="en-US" dirty="0" smtClean="0">
                <a:latin typeface="微软雅黑" panose="020B0503020204020204" pitchFamily="34" charset="-122"/>
                <a:ea typeface="微软雅黑" panose="020B0503020204020204" pitchFamily="34" charset="-122"/>
              </a:rPr>
              <a:t>不</a:t>
            </a:r>
            <a:r>
              <a:rPr lang="zh-CN" altLang="en-US" dirty="0">
                <a:latin typeface="微软雅黑" panose="020B0503020204020204" pitchFamily="34" charset="-122"/>
                <a:ea typeface="微软雅黑" panose="020B0503020204020204" pitchFamily="34" charset="-122"/>
              </a:rPr>
              <a:t>考虑图像降质的原因，突出图像中感兴趣的</a:t>
            </a:r>
            <a:r>
              <a:rPr lang="zh-CN" altLang="en-US" dirty="0" smtClean="0">
                <a:latin typeface="微软雅黑" panose="020B0503020204020204" pitchFamily="34" charset="-122"/>
                <a:ea typeface="微软雅黑" panose="020B0503020204020204" pitchFamily="34" charset="-122"/>
              </a:rPr>
              <a:t>部分</a:t>
            </a:r>
            <a:endParaRPr lang="en-US" altLang="zh-CN" dirty="0" smtClean="0">
              <a:latin typeface="微软雅黑" panose="020B0503020204020204" pitchFamily="34" charset="-122"/>
              <a:ea typeface="微软雅黑" panose="020B0503020204020204" pitchFamily="34" charset="-122"/>
            </a:endParaRPr>
          </a:p>
          <a:p>
            <a:pPr eaLnBrk="1" hangingPunct="1">
              <a:lnSpc>
                <a:spcPct val="105000"/>
              </a:lnSpc>
            </a:pPr>
            <a:r>
              <a:rPr lang="zh-CN" altLang="en-US" dirty="0" smtClean="0">
                <a:solidFill>
                  <a:srgbClr val="FF0000"/>
                </a:solidFill>
                <a:latin typeface="微软雅黑" panose="020B0503020204020204" pitchFamily="34" charset="-122"/>
                <a:ea typeface="微软雅黑" panose="020B0503020204020204" pitchFamily="34" charset="-122"/>
              </a:rPr>
              <a:t>图像复原</a:t>
            </a:r>
            <a:r>
              <a:rPr lang="zh-CN" altLang="en-US" dirty="0" smtClean="0">
                <a:latin typeface="微软雅黑" panose="020B0503020204020204" pitchFamily="34" charset="-122"/>
                <a:ea typeface="微软雅黑" panose="020B0503020204020204" pitchFamily="34" charset="-122"/>
              </a:rPr>
              <a:t>要求</a:t>
            </a:r>
            <a:r>
              <a:rPr lang="zh-CN" altLang="en-US" dirty="0">
                <a:latin typeface="微软雅黑" panose="020B0503020204020204" pitchFamily="34" charset="-122"/>
                <a:ea typeface="微软雅黑" panose="020B0503020204020204" pitchFamily="34" charset="-122"/>
              </a:rPr>
              <a:t>对图像降质的原因有所了解，根据图像降质过程建立“退化模型”，然后采用滤波的方法重建或恢复原来的图像</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eaLnBrk="1" hangingPunct="1">
              <a:lnSpc>
                <a:spcPct val="105000"/>
              </a:lnSpc>
            </a:pPr>
            <a:r>
              <a:rPr lang="zh-CN" altLang="en-US" dirty="0" smtClean="0">
                <a:solidFill>
                  <a:srgbClr val="003366"/>
                </a:solidFill>
                <a:latin typeface="微软雅黑" panose="020B0503020204020204" pitchFamily="34" charset="-122"/>
                <a:ea typeface="微软雅黑" panose="020B0503020204020204" pitchFamily="34" charset="-122"/>
              </a:rPr>
              <a:t>主要</a:t>
            </a:r>
            <a:r>
              <a:rPr lang="zh-CN" altLang="en-US" dirty="0">
                <a:solidFill>
                  <a:srgbClr val="003366"/>
                </a:solidFill>
                <a:latin typeface="微软雅黑" panose="020B0503020204020204" pitchFamily="34" charset="-122"/>
                <a:ea typeface="微软雅黑" panose="020B0503020204020204" pitchFamily="34" charset="-122"/>
              </a:rPr>
              <a:t>方法</a:t>
            </a:r>
            <a:r>
              <a:rPr lang="zh-CN" altLang="en-US" dirty="0" smtClean="0">
                <a:solidFill>
                  <a:srgbClr val="003366"/>
                </a:solidFill>
                <a:latin typeface="微软雅黑" panose="020B0503020204020204" pitchFamily="34" charset="-122"/>
                <a:ea typeface="微软雅黑" panose="020B0503020204020204" pitchFamily="34" charset="-122"/>
              </a:rPr>
              <a:t>：</a:t>
            </a:r>
            <a:endParaRPr lang="en-US" altLang="zh-CN" dirty="0" smtClean="0">
              <a:solidFill>
                <a:srgbClr val="003366"/>
              </a:solidFill>
              <a:latin typeface="微软雅黑" panose="020B0503020204020204" pitchFamily="34" charset="-122"/>
              <a:ea typeface="微软雅黑" panose="020B0503020204020204" pitchFamily="34" charset="-122"/>
            </a:endParaRPr>
          </a:p>
          <a:p>
            <a:pPr lvl="1" eaLnBrk="1" hangingPunct="1">
              <a:lnSpc>
                <a:spcPct val="105000"/>
              </a:lnSpc>
            </a:pPr>
            <a:r>
              <a:rPr lang="zh-CN" altLang="en-US" dirty="0" smtClean="0">
                <a:solidFill>
                  <a:schemeClr val="hlink"/>
                </a:solidFill>
                <a:latin typeface="微软雅黑" panose="020B0503020204020204" pitchFamily="34" charset="-122"/>
                <a:ea typeface="微软雅黑" panose="020B0503020204020204" pitchFamily="34" charset="-122"/>
              </a:rPr>
              <a:t>直方图均衡化、灰度</a:t>
            </a:r>
            <a:r>
              <a:rPr lang="zh-CN" altLang="en-US" dirty="0">
                <a:solidFill>
                  <a:schemeClr val="hlink"/>
                </a:solidFill>
                <a:latin typeface="微软雅黑" panose="020B0503020204020204" pitchFamily="34" charset="-122"/>
                <a:ea typeface="微软雅黑" panose="020B0503020204020204" pitchFamily="34" charset="-122"/>
              </a:rPr>
              <a:t>修正、平滑、几何校正、图像</a:t>
            </a:r>
            <a:r>
              <a:rPr lang="zh-CN" altLang="en-US" dirty="0" smtClean="0">
                <a:solidFill>
                  <a:schemeClr val="hlink"/>
                </a:solidFill>
                <a:latin typeface="微软雅黑" panose="020B0503020204020204" pitchFamily="34" charset="-122"/>
                <a:ea typeface="微软雅黑" panose="020B0503020204020204" pitchFamily="34" charset="-122"/>
              </a:rPr>
              <a:t>锐化、滤波增强</a:t>
            </a:r>
            <a:r>
              <a:rPr lang="en-US" altLang="zh-CN" dirty="0" smtClean="0">
                <a:solidFill>
                  <a:schemeClr val="hlink"/>
                </a:solidFill>
                <a:latin typeface="微软雅黑" panose="020B0503020204020204" pitchFamily="34" charset="-122"/>
                <a:ea typeface="微软雅黑" panose="020B0503020204020204" pitchFamily="34" charset="-122"/>
              </a:rPr>
              <a:t>……</a:t>
            </a:r>
            <a:endParaRPr lang="en-US" altLang="zh-CN" dirty="0">
              <a:solidFill>
                <a:schemeClr val="hlink"/>
              </a:solidFill>
              <a:latin typeface="微软雅黑" panose="020B0503020204020204" pitchFamily="34" charset="-122"/>
              <a:ea typeface="微软雅黑" panose="020B0503020204020204" pitchFamily="34" charset="-122"/>
            </a:endParaRPr>
          </a:p>
          <a:p>
            <a:pPr eaLnBrk="1" hangingPunct="1">
              <a:lnSpc>
                <a:spcPct val="110000"/>
              </a:lnSpc>
            </a:pP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a:t> 七、数字图像处理的主要研究内容</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0" y="815255"/>
            <a:ext cx="2166969" cy="2625539"/>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209" y="4017329"/>
            <a:ext cx="2169010" cy="2628012"/>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219" y="952500"/>
            <a:ext cx="3017243" cy="2344610"/>
          </a:xfrm>
          <a:prstGeom prst="rect">
            <a:avLst/>
          </a:prstGeom>
        </p:spPr>
      </p:pic>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683" y="4159030"/>
            <a:ext cx="3017243" cy="2344610"/>
          </a:xfrm>
          <a:prstGeom prst="rect">
            <a:avLst/>
          </a:prstGeom>
        </p:spPr>
      </p:pic>
      <p:sp>
        <p:nvSpPr>
          <p:cNvPr id="9" name="右箭头 8"/>
          <p:cNvSpPr/>
          <p:nvPr/>
        </p:nvSpPr>
        <p:spPr bwMode="auto">
          <a:xfrm rot="5400000">
            <a:off x="6034189" y="3478825"/>
            <a:ext cx="574552" cy="498492"/>
          </a:xfrm>
          <a:prstGeom prst="rightArrow">
            <a:avLst/>
          </a:prstGeom>
          <a:ln>
            <a:solidFill>
              <a:srgbClr val="04619D"/>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2"/>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5543051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en-US" altLang="zh-CN" dirty="0" smtClean="0"/>
              <a:t>. </a:t>
            </a:r>
            <a:r>
              <a:rPr lang="zh-CN" altLang="en-US" dirty="0" smtClean="0"/>
              <a:t>图像分割</a:t>
            </a:r>
            <a:r>
              <a:rPr lang="zh-CN" altLang="en-US" dirty="0"/>
              <a:t/>
            </a:r>
            <a:br>
              <a:rPr lang="zh-CN" altLang="en-US" dirty="0"/>
            </a:b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dirty="0" smtClean="0">
                <a:solidFill>
                  <a:srgbClr val="003366"/>
                </a:solidFill>
                <a:latin typeface="微软雅黑" panose="020B0503020204020204" pitchFamily="34" charset="-122"/>
                <a:ea typeface="微软雅黑" panose="020B0503020204020204" pitchFamily="34" charset="-122"/>
              </a:rPr>
              <a:t>是</a:t>
            </a:r>
            <a:r>
              <a:rPr lang="zh-CN" altLang="en-US" dirty="0">
                <a:solidFill>
                  <a:srgbClr val="003366"/>
                </a:solidFill>
                <a:latin typeface="微软雅黑" panose="020B0503020204020204" pitchFamily="34" charset="-122"/>
                <a:ea typeface="微软雅黑" panose="020B0503020204020204" pitchFamily="34" charset="-122"/>
              </a:rPr>
              <a:t>数字图像处理中的关键技术</a:t>
            </a:r>
            <a:r>
              <a:rPr lang="zh-CN" altLang="en-US" dirty="0" smtClean="0">
                <a:solidFill>
                  <a:srgbClr val="003366"/>
                </a:solidFill>
                <a:latin typeface="微软雅黑" panose="020B0503020204020204" pitchFamily="34" charset="-122"/>
                <a:ea typeface="微软雅黑" panose="020B0503020204020204" pitchFamily="34" charset="-122"/>
              </a:rPr>
              <a:t>之一</a:t>
            </a:r>
            <a:endParaRPr lang="en-US" altLang="zh-CN" dirty="0" smtClean="0">
              <a:solidFill>
                <a:srgbClr val="003366"/>
              </a:solidFill>
              <a:latin typeface="微软雅黑" panose="020B0503020204020204" pitchFamily="34" charset="-122"/>
              <a:ea typeface="微软雅黑" panose="020B0503020204020204" pitchFamily="34" charset="-122"/>
            </a:endParaRPr>
          </a:p>
          <a:p>
            <a:pPr eaLnBrk="1" hangingPunct="1">
              <a:lnSpc>
                <a:spcPct val="90000"/>
              </a:lnSpc>
            </a:pPr>
            <a:endParaRPr lang="en-US" altLang="zh-CN" dirty="0" smtClean="0">
              <a:solidFill>
                <a:srgbClr val="003366"/>
              </a:solidFill>
              <a:latin typeface="微软雅黑" panose="020B0503020204020204" pitchFamily="34" charset="-122"/>
              <a:ea typeface="微软雅黑" panose="020B0503020204020204" pitchFamily="34" charset="-122"/>
            </a:endParaRPr>
          </a:p>
          <a:p>
            <a:pPr eaLnBrk="1" hangingPunct="1">
              <a:lnSpc>
                <a:spcPct val="90000"/>
              </a:lnSpc>
            </a:pPr>
            <a:r>
              <a:rPr lang="zh-CN" altLang="en-US" dirty="0" smtClean="0">
                <a:solidFill>
                  <a:srgbClr val="003366"/>
                </a:solidFill>
                <a:latin typeface="微软雅黑" panose="020B0503020204020204" pitchFamily="34" charset="-122"/>
                <a:ea typeface="微软雅黑" panose="020B0503020204020204" pitchFamily="34" charset="-122"/>
              </a:rPr>
              <a:t>将</a:t>
            </a:r>
            <a:r>
              <a:rPr lang="zh-CN" altLang="en-US" dirty="0">
                <a:solidFill>
                  <a:srgbClr val="003366"/>
                </a:solidFill>
                <a:latin typeface="微软雅黑" panose="020B0503020204020204" pitchFamily="34" charset="-122"/>
                <a:ea typeface="微软雅黑" panose="020B0503020204020204" pitchFamily="34" charset="-122"/>
              </a:rPr>
              <a:t>图像中有意义的特征提取出来（物体的边缘、区域），它是进行进一步图像识别、分析和图像理解的</a:t>
            </a:r>
            <a:r>
              <a:rPr lang="zh-CN" altLang="en-US" dirty="0" smtClean="0">
                <a:solidFill>
                  <a:srgbClr val="003366"/>
                </a:solidFill>
                <a:latin typeface="微软雅黑" panose="020B0503020204020204" pitchFamily="34" charset="-122"/>
                <a:ea typeface="微软雅黑" panose="020B0503020204020204" pitchFamily="34" charset="-122"/>
              </a:rPr>
              <a:t>基础</a:t>
            </a:r>
            <a:endParaRPr lang="zh-CN" altLang="en-US" dirty="0">
              <a:solidFill>
                <a:srgbClr val="003366"/>
              </a:solidFill>
              <a:latin typeface="微软雅黑" panose="020B0503020204020204" pitchFamily="34" charset="-122"/>
              <a:ea typeface="微软雅黑" panose="020B0503020204020204" pitchFamily="34" charset="-122"/>
            </a:endParaRPr>
          </a:p>
          <a:p>
            <a:pPr eaLnBrk="1" hangingPunct="1">
              <a:lnSpc>
                <a:spcPct val="90000"/>
              </a:lnSpc>
            </a:pPr>
            <a:endParaRPr lang="en-US" altLang="zh-CN" dirty="0" smtClean="0">
              <a:solidFill>
                <a:srgbClr val="003366"/>
              </a:solidFill>
              <a:latin typeface="微软雅黑" panose="020B0503020204020204" pitchFamily="34" charset="-122"/>
              <a:ea typeface="微软雅黑" panose="020B0503020204020204" pitchFamily="34" charset="-122"/>
            </a:endParaRPr>
          </a:p>
          <a:p>
            <a:pPr eaLnBrk="1" hangingPunct="1">
              <a:lnSpc>
                <a:spcPct val="90000"/>
              </a:lnSpc>
            </a:pPr>
            <a:r>
              <a:rPr lang="zh-CN" altLang="en-US" dirty="0" smtClean="0">
                <a:solidFill>
                  <a:srgbClr val="003366"/>
                </a:solidFill>
                <a:latin typeface="微软雅黑" panose="020B0503020204020204" pitchFamily="34" charset="-122"/>
                <a:ea typeface="微软雅黑" panose="020B0503020204020204" pitchFamily="34" charset="-122"/>
              </a:rPr>
              <a:t>虽然</a:t>
            </a:r>
            <a:r>
              <a:rPr lang="zh-CN" altLang="en-US" dirty="0">
                <a:solidFill>
                  <a:srgbClr val="003366"/>
                </a:solidFill>
                <a:latin typeface="微软雅黑" panose="020B0503020204020204" pitchFamily="34" charset="-122"/>
                <a:ea typeface="微软雅黑" panose="020B0503020204020204" pitchFamily="34" charset="-122"/>
              </a:rPr>
              <a:t>目前已研究出了不少边缘提取、区域分割的方法，但还没有一种普遍适用于各种图像的有效方法。对图像分割的研究还在不断的深入中，是目前图像处理研究的热点方向</a:t>
            </a:r>
            <a:r>
              <a:rPr lang="zh-CN" altLang="en-US" dirty="0" smtClean="0">
                <a:solidFill>
                  <a:srgbClr val="003366"/>
                </a:solidFill>
                <a:latin typeface="微软雅黑" panose="020B0503020204020204" pitchFamily="34" charset="-122"/>
                <a:ea typeface="微软雅黑" panose="020B0503020204020204" pitchFamily="34" charset="-122"/>
              </a:rPr>
              <a:t>之一</a:t>
            </a:r>
            <a:endParaRPr lang="en-US" altLang="zh-CN" dirty="0" smtClean="0">
              <a:solidFill>
                <a:srgbClr val="003366"/>
              </a:solidFill>
              <a:latin typeface="微软雅黑" panose="020B0503020204020204" pitchFamily="34" charset="-122"/>
              <a:ea typeface="微软雅黑" panose="020B0503020204020204" pitchFamily="34" charset="-122"/>
            </a:endParaRPr>
          </a:p>
          <a:p>
            <a:pPr eaLnBrk="1" hangingPunct="1">
              <a:lnSpc>
                <a:spcPct val="90000"/>
              </a:lnSpc>
            </a:pPr>
            <a:endParaRPr lang="en-US" altLang="zh-CN" dirty="0" smtClean="0">
              <a:solidFill>
                <a:srgbClr val="003366"/>
              </a:solidFill>
              <a:latin typeface="微软雅黑" panose="020B0503020204020204" pitchFamily="34" charset="-122"/>
              <a:ea typeface="微软雅黑" panose="020B0503020204020204" pitchFamily="34" charset="-122"/>
            </a:endParaRPr>
          </a:p>
          <a:p>
            <a:pPr eaLnBrk="1" hangingPunct="1">
              <a:lnSpc>
                <a:spcPct val="90000"/>
              </a:lnSpc>
            </a:pPr>
            <a:r>
              <a:rPr lang="zh-CN" altLang="en-US" dirty="0">
                <a:solidFill>
                  <a:srgbClr val="003366"/>
                </a:solidFill>
                <a:latin typeface="微软雅黑" panose="020B0503020204020204" pitchFamily="34" charset="-122"/>
                <a:ea typeface="微软雅黑" panose="020B0503020204020204" pitchFamily="34" charset="-122"/>
              </a:rPr>
              <a:t>主要方法</a:t>
            </a:r>
            <a:r>
              <a:rPr lang="zh-CN" altLang="en-US" dirty="0" smtClean="0">
                <a:solidFill>
                  <a:srgbClr val="003366"/>
                </a:solidFill>
                <a:latin typeface="微软雅黑" panose="020B0503020204020204" pitchFamily="34" charset="-122"/>
                <a:ea typeface="微软雅黑" panose="020B0503020204020204" pitchFamily="34" charset="-122"/>
              </a:rPr>
              <a:t>：</a:t>
            </a:r>
            <a:endParaRPr lang="en-US" altLang="zh-CN" sz="2600" dirty="0">
              <a:solidFill>
                <a:srgbClr val="003366"/>
              </a:solidFill>
              <a:latin typeface="微软雅黑" panose="020B0503020204020204" pitchFamily="34" charset="-122"/>
              <a:ea typeface="微软雅黑" panose="020B0503020204020204" pitchFamily="34" charset="-122"/>
            </a:endParaRPr>
          </a:p>
          <a:p>
            <a:pPr lvl="1" eaLnBrk="1" hangingPunct="1">
              <a:lnSpc>
                <a:spcPct val="90000"/>
              </a:lnSpc>
            </a:pPr>
            <a:r>
              <a:rPr lang="zh-CN" altLang="en-US" dirty="0">
                <a:solidFill>
                  <a:schemeClr val="hlink"/>
                </a:solidFill>
                <a:latin typeface="微软雅黑" panose="020B0503020204020204" pitchFamily="34" charset="-122"/>
                <a:ea typeface="微软雅黑" panose="020B0503020204020204" pitchFamily="34" charset="-122"/>
              </a:rPr>
              <a:t>图像边缘检测、灰度阈值分割、基于纹理分割、区域增长</a:t>
            </a:r>
            <a:r>
              <a:rPr lang="en-US" altLang="zh-CN" dirty="0">
                <a:solidFill>
                  <a:schemeClr val="hlink"/>
                </a:solidFill>
                <a:latin typeface="微软雅黑" panose="020B0503020204020204" pitchFamily="34" charset="-122"/>
                <a:ea typeface="微软雅黑" panose="020B0503020204020204" pitchFamily="34" charset="-122"/>
              </a:rPr>
              <a:t>……</a:t>
            </a:r>
          </a:p>
          <a:p>
            <a:pPr lvl="1" eaLnBrk="1" hangingPunct="1">
              <a:lnSpc>
                <a:spcPct val="90000"/>
              </a:lnSpc>
            </a:pP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a:t> 七、数字图像处理的主要研究内容</a:t>
            </a:r>
          </a:p>
        </p:txBody>
      </p:sp>
    </p:spTree>
    <p:extLst>
      <p:ext uri="{BB962C8B-B14F-4D97-AF65-F5344CB8AC3E}">
        <p14:creationId xmlns:p14="http://schemas.microsoft.com/office/powerpoint/2010/main" val="37691306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图像</a:t>
            </a:r>
            <a:r>
              <a:rPr lang="zh-CN" altLang="en-US" dirty="0"/>
              <a:t>描述</a:t>
            </a:r>
            <a:br>
              <a:rPr lang="zh-CN" altLang="en-US" dirty="0"/>
            </a:br>
            <a:endParaRPr lang="zh-CN" altLang="en-US" dirty="0"/>
          </a:p>
        </p:txBody>
      </p:sp>
      <p:sp>
        <p:nvSpPr>
          <p:cNvPr id="3" name="内容占位符 2"/>
          <p:cNvSpPr>
            <a:spLocks noGrp="1"/>
          </p:cNvSpPr>
          <p:nvPr>
            <p:ph idx="1"/>
          </p:nvPr>
        </p:nvSpPr>
        <p:spPr>
          <a:xfrm>
            <a:off x="76200" y="1685859"/>
            <a:ext cx="4267200" cy="4511741"/>
          </a:xfrm>
        </p:spPr>
        <p:txBody>
          <a:bodyPr/>
          <a:lstStyle/>
          <a:p>
            <a:pPr>
              <a:lnSpc>
                <a:spcPct val="90000"/>
              </a:lnSpc>
            </a:pPr>
            <a:r>
              <a:rPr lang="zh-CN" altLang="en-US" dirty="0">
                <a:solidFill>
                  <a:srgbClr val="FF0000"/>
                </a:solidFill>
                <a:latin typeface="微软雅黑" panose="020B0503020204020204" pitchFamily="34" charset="-122"/>
                <a:ea typeface="微软雅黑" panose="020B0503020204020204" pitchFamily="34" charset="-122"/>
              </a:rPr>
              <a:t>图像描述</a:t>
            </a:r>
            <a:r>
              <a:rPr lang="zh-CN" altLang="en-US" dirty="0">
                <a:solidFill>
                  <a:srgbClr val="003366"/>
                </a:solidFill>
                <a:latin typeface="微软雅黑" panose="020B0503020204020204" pitchFamily="34" charset="-122"/>
                <a:ea typeface="微软雅黑" panose="020B0503020204020204" pitchFamily="34" charset="-122"/>
              </a:rPr>
              <a:t>是用一组数量或符号（描述子）来表征图像中被描述物体的某些特征</a:t>
            </a:r>
          </a:p>
          <a:p>
            <a:pPr eaLnBrk="1" hangingPunct="1">
              <a:lnSpc>
                <a:spcPct val="90000"/>
              </a:lnSpc>
            </a:pPr>
            <a:endParaRPr lang="en-US" altLang="zh-CN" dirty="0" smtClean="0">
              <a:solidFill>
                <a:srgbClr val="FF0000"/>
              </a:solidFill>
              <a:latin typeface="微软雅黑" panose="020B0503020204020204" pitchFamily="34" charset="-122"/>
              <a:ea typeface="微软雅黑" panose="020B0503020204020204" pitchFamily="34" charset="-122"/>
            </a:endParaRPr>
          </a:p>
          <a:p>
            <a:pPr eaLnBrk="1" hangingPunct="1">
              <a:lnSpc>
                <a:spcPct val="90000"/>
              </a:lnSpc>
            </a:pPr>
            <a:endParaRPr lang="en-US" altLang="zh-CN" dirty="0">
              <a:solidFill>
                <a:srgbClr val="FF0000"/>
              </a:solidFill>
              <a:latin typeface="微软雅黑" panose="020B0503020204020204" pitchFamily="34" charset="-122"/>
              <a:ea typeface="微软雅黑" panose="020B0503020204020204" pitchFamily="34" charset="-122"/>
            </a:endParaRPr>
          </a:p>
          <a:p>
            <a:pPr eaLnBrk="1" hangingPunct="1">
              <a:lnSpc>
                <a:spcPct val="90000"/>
              </a:lnSpc>
            </a:pPr>
            <a:r>
              <a:rPr lang="zh-CN" altLang="en-US" dirty="0" smtClean="0">
                <a:solidFill>
                  <a:srgbClr val="FF0000"/>
                </a:solidFill>
                <a:latin typeface="微软雅黑" panose="020B0503020204020204" pitchFamily="34" charset="-122"/>
                <a:ea typeface="微软雅黑" panose="020B0503020204020204" pitchFamily="34" charset="-122"/>
              </a:rPr>
              <a:t>图像</a:t>
            </a:r>
            <a:r>
              <a:rPr lang="zh-CN" altLang="en-US" dirty="0">
                <a:solidFill>
                  <a:srgbClr val="FF0000"/>
                </a:solidFill>
                <a:latin typeface="微软雅黑" panose="020B0503020204020204" pitchFamily="34" charset="-122"/>
                <a:ea typeface="微软雅黑" panose="020B0503020204020204" pitchFamily="34" charset="-122"/>
              </a:rPr>
              <a:t>描述</a:t>
            </a:r>
            <a:r>
              <a:rPr lang="zh-CN" altLang="en-US" dirty="0">
                <a:solidFill>
                  <a:srgbClr val="003366"/>
                </a:solidFill>
                <a:latin typeface="微软雅黑" panose="020B0503020204020204" pitchFamily="34" charset="-122"/>
                <a:ea typeface="微软雅黑" panose="020B0503020204020204" pitchFamily="34" charset="-122"/>
              </a:rPr>
              <a:t>是图像分析和理解的必要</a:t>
            </a:r>
            <a:r>
              <a:rPr lang="zh-CN" altLang="en-US" dirty="0" smtClean="0">
                <a:solidFill>
                  <a:srgbClr val="003366"/>
                </a:solidFill>
                <a:latin typeface="微软雅黑" panose="020B0503020204020204" pitchFamily="34" charset="-122"/>
                <a:ea typeface="微软雅黑" panose="020B0503020204020204" pitchFamily="34" charset="-122"/>
              </a:rPr>
              <a:t>前提</a:t>
            </a:r>
            <a:endParaRPr lang="en-US" altLang="zh-CN" dirty="0" smtClean="0">
              <a:solidFill>
                <a:srgbClr val="003366"/>
              </a:solidFill>
              <a:latin typeface="微软雅黑" panose="020B0503020204020204" pitchFamily="34" charset="-122"/>
              <a:ea typeface="微软雅黑" panose="020B0503020204020204" pitchFamily="34" charset="-122"/>
            </a:endParaRPr>
          </a:p>
          <a:p>
            <a:pPr eaLnBrk="1" hangingPunct="1">
              <a:lnSpc>
                <a:spcPct val="90000"/>
              </a:lnSpc>
            </a:pPr>
            <a:endParaRPr lang="en-US" altLang="zh-CN" dirty="0">
              <a:solidFill>
                <a:srgbClr val="003366"/>
              </a:solidFill>
              <a:latin typeface="微软雅黑" panose="020B0503020204020204" pitchFamily="34" charset="-122"/>
              <a:ea typeface="微软雅黑" panose="020B0503020204020204" pitchFamily="34" charset="-122"/>
            </a:endParaRPr>
          </a:p>
          <a:p>
            <a:pPr eaLnBrk="1" hangingPunct="1">
              <a:lnSpc>
                <a:spcPct val="90000"/>
              </a:lnSpc>
            </a:pPr>
            <a:endParaRPr lang="en-US" altLang="zh-CN" dirty="0" smtClean="0">
              <a:solidFill>
                <a:srgbClr val="003366"/>
              </a:solidFill>
              <a:latin typeface="微软雅黑" panose="020B0503020204020204" pitchFamily="34" charset="-122"/>
              <a:ea typeface="微软雅黑" panose="020B0503020204020204" pitchFamily="34" charset="-122"/>
            </a:endParaRPr>
          </a:p>
          <a:p>
            <a:pPr eaLnBrk="1" hangingPunct="1">
              <a:lnSpc>
                <a:spcPct val="90000"/>
              </a:lnSpc>
            </a:pPr>
            <a:r>
              <a:rPr lang="zh-CN" altLang="en-US" dirty="0" smtClean="0">
                <a:solidFill>
                  <a:srgbClr val="003366"/>
                </a:solidFill>
                <a:latin typeface="微软雅黑" panose="020B0503020204020204" pitchFamily="34" charset="-122"/>
                <a:ea typeface="微软雅黑" panose="020B0503020204020204" pitchFamily="34" charset="-122"/>
              </a:rPr>
              <a:t>主要</a:t>
            </a:r>
            <a:r>
              <a:rPr lang="zh-CN" altLang="en-US" dirty="0">
                <a:solidFill>
                  <a:srgbClr val="003366"/>
                </a:solidFill>
                <a:latin typeface="微软雅黑" panose="020B0503020204020204" pitchFamily="34" charset="-122"/>
                <a:ea typeface="微软雅黑" panose="020B0503020204020204" pitchFamily="34" charset="-122"/>
              </a:rPr>
              <a:t>方法</a:t>
            </a:r>
            <a:r>
              <a:rPr lang="zh-CN" altLang="en-US" dirty="0" smtClean="0">
                <a:solidFill>
                  <a:srgbClr val="003366"/>
                </a:solidFill>
                <a:latin typeface="微软雅黑" panose="020B0503020204020204" pitchFamily="34" charset="-122"/>
                <a:ea typeface="微软雅黑" panose="020B0503020204020204" pitchFamily="34" charset="-122"/>
              </a:rPr>
              <a:t>：</a:t>
            </a:r>
            <a:endParaRPr lang="en-US" altLang="zh-CN" sz="2600" dirty="0">
              <a:solidFill>
                <a:srgbClr val="003366"/>
              </a:solidFill>
              <a:latin typeface="微软雅黑" panose="020B0503020204020204" pitchFamily="34" charset="-122"/>
              <a:ea typeface="微软雅黑" panose="020B0503020204020204" pitchFamily="34" charset="-122"/>
            </a:endParaRPr>
          </a:p>
          <a:p>
            <a:pPr lvl="1" eaLnBrk="1" hangingPunct="1">
              <a:lnSpc>
                <a:spcPct val="90000"/>
              </a:lnSpc>
            </a:pPr>
            <a:r>
              <a:rPr lang="zh-CN" altLang="en-US" dirty="0">
                <a:solidFill>
                  <a:schemeClr val="hlink"/>
                </a:solidFill>
                <a:latin typeface="微软雅黑" panose="020B0503020204020204" pitchFamily="34" charset="-122"/>
                <a:ea typeface="微软雅黑" panose="020B0503020204020204" pitchFamily="34" charset="-122"/>
              </a:rPr>
              <a:t>二值图像的几何特征、简单描述子、形状数、傅立叶描述子，纹理描述</a:t>
            </a:r>
            <a:r>
              <a:rPr lang="en-US" altLang="zh-CN" dirty="0">
                <a:solidFill>
                  <a:schemeClr val="hlink"/>
                </a:solidFill>
                <a:latin typeface="微软雅黑" panose="020B0503020204020204" pitchFamily="34" charset="-122"/>
                <a:ea typeface="微软雅黑" panose="020B0503020204020204" pitchFamily="34" charset="-122"/>
              </a:rPr>
              <a:t>……</a:t>
            </a:r>
          </a:p>
          <a:p>
            <a:pPr lvl="1" eaLnBrk="1" hangingPunct="1">
              <a:lnSpc>
                <a:spcPct val="90000"/>
              </a:lnSpc>
            </a:pPr>
            <a:endParaRPr lang="en-US" altLang="zh-CN" dirty="0" smtClean="0">
              <a:solidFill>
                <a:schemeClr val="hlink"/>
              </a:solidFill>
              <a:latin typeface="微软雅黑" panose="020B0503020204020204" pitchFamily="34" charset="-122"/>
              <a:ea typeface="微软雅黑" panose="020B0503020204020204" pitchFamily="34" charset="-122"/>
            </a:endParaRPr>
          </a:p>
          <a:p>
            <a:pPr lvl="1" eaLnBrk="1" hangingPunct="1">
              <a:lnSpc>
                <a:spcPct val="90000"/>
              </a:lnSpc>
            </a:pP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a:t> 七、数字图像处理的主要研究内容</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696250"/>
            <a:ext cx="4794201" cy="3332986"/>
          </a:xfrm>
          <a:prstGeom prst="rect">
            <a:avLst/>
          </a:prstGeom>
        </p:spPr>
      </p:pic>
    </p:spTree>
    <p:extLst>
      <p:ext uri="{BB962C8B-B14F-4D97-AF65-F5344CB8AC3E}">
        <p14:creationId xmlns:p14="http://schemas.microsoft.com/office/powerpoint/2010/main" val="31690278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en-US" altLang="zh-CN" dirty="0" smtClean="0"/>
              <a:t>. </a:t>
            </a:r>
            <a:r>
              <a:rPr lang="zh-CN" altLang="en-US" dirty="0" smtClean="0"/>
              <a:t>图像识别</a:t>
            </a:r>
            <a:r>
              <a:rPr lang="zh-CN" altLang="en-US" dirty="0"/>
              <a:t/>
            </a:r>
            <a:br>
              <a:rPr lang="zh-CN" altLang="en-US" dirty="0"/>
            </a:b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dirty="0">
                <a:solidFill>
                  <a:srgbClr val="003366"/>
                </a:solidFill>
                <a:latin typeface="微软雅黑" panose="020B0503020204020204" pitchFamily="34" charset="-122"/>
                <a:ea typeface="微软雅黑" panose="020B0503020204020204" pitchFamily="34" charset="-122"/>
              </a:rPr>
              <a:t>图像识别是人工智能的一个重要领域，是图像处理的最高境界</a:t>
            </a:r>
            <a:r>
              <a:rPr lang="zh-CN" altLang="en-US" dirty="0" smtClean="0">
                <a:solidFill>
                  <a:srgbClr val="003366"/>
                </a:solidFill>
                <a:latin typeface="微软雅黑" panose="020B0503020204020204" pitchFamily="34" charset="-122"/>
                <a:ea typeface="微软雅黑" panose="020B0503020204020204" pitchFamily="34" charset="-122"/>
              </a:rPr>
              <a:t>。</a:t>
            </a:r>
            <a:endParaRPr lang="en-US" altLang="zh-CN" dirty="0" smtClean="0">
              <a:solidFill>
                <a:srgbClr val="003366"/>
              </a:solidFill>
              <a:latin typeface="微软雅黑" panose="020B0503020204020204" pitchFamily="34" charset="-122"/>
              <a:ea typeface="微软雅黑" panose="020B0503020204020204" pitchFamily="34" charset="-122"/>
            </a:endParaRPr>
          </a:p>
          <a:p>
            <a:pPr eaLnBrk="1" hangingPunct="1">
              <a:lnSpc>
                <a:spcPct val="90000"/>
              </a:lnSpc>
            </a:pPr>
            <a:endParaRPr lang="en-US" altLang="zh-CN" dirty="0">
              <a:solidFill>
                <a:srgbClr val="003366"/>
              </a:solidFill>
              <a:latin typeface="微软雅黑" panose="020B0503020204020204" pitchFamily="34" charset="-122"/>
              <a:ea typeface="微软雅黑" panose="020B0503020204020204" pitchFamily="34" charset="-122"/>
            </a:endParaRPr>
          </a:p>
          <a:p>
            <a:pPr eaLnBrk="1" hangingPunct="1">
              <a:lnSpc>
                <a:spcPct val="90000"/>
              </a:lnSpc>
            </a:pPr>
            <a:r>
              <a:rPr lang="zh-CN" altLang="en-US" dirty="0" smtClean="0">
                <a:solidFill>
                  <a:srgbClr val="003366"/>
                </a:solidFill>
                <a:latin typeface="微软雅黑" panose="020B0503020204020204" pitchFamily="34" charset="-122"/>
                <a:ea typeface="微软雅黑" panose="020B0503020204020204" pitchFamily="34" charset="-122"/>
              </a:rPr>
              <a:t>一</a:t>
            </a:r>
            <a:r>
              <a:rPr lang="zh-CN" altLang="en-US" dirty="0">
                <a:solidFill>
                  <a:srgbClr val="003366"/>
                </a:solidFill>
                <a:latin typeface="微软雅黑" panose="020B0503020204020204" pitchFamily="34" charset="-122"/>
                <a:ea typeface="微软雅黑" panose="020B0503020204020204" pitchFamily="34" charset="-122"/>
              </a:rPr>
              <a:t>副完整的图像经</a:t>
            </a:r>
            <a:r>
              <a:rPr lang="zh-CN" altLang="en-US" dirty="0">
                <a:solidFill>
                  <a:srgbClr val="FF0000"/>
                </a:solidFill>
                <a:latin typeface="微软雅黑" panose="020B0503020204020204" pitchFamily="34" charset="-122"/>
                <a:ea typeface="微软雅黑" panose="020B0503020204020204" pitchFamily="34" charset="-122"/>
              </a:rPr>
              <a:t>预处理</a:t>
            </a:r>
            <a:r>
              <a:rPr lang="zh-CN" altLang="en-US" dirty="0">
                <a:solidFill>
                  <a:srgbClr val="003366"/>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分割</a:t>
            </a:r>
            <a:r>
              <a:rPr lang="zh-CN" altLang="en-US" dirty="0" smtClean="0">
                <a:solidFill>
                  <a:srgbClr val="003366"/>
                </a:solidFill>
                <a:latin typeface="微软雅黑" panose="020B0503020204020204" pitchFamily="34" charset="-122"/>
                <a:ea typeface="微软雅黑" panose="020B0503020204020204" pitchFamily="34" charset="-122"/>
              </a:rPr>
              <a:t>和</a:t>
            </a:r>
            <a:r>
              <a:rPr lang="zh-CN" altLang="en-US" dirty="0">
                <a:solidFill>
                  <a:srgbClr val="FF0000"/>
                </a:solidFill>
                <a:latin typeface="微软雅黑" panose="020B0503020204020204" pitchFamily="34" charset="-122"/>
                <a:ea typeface="微软雅黑" panose="020B0503020204020204" pitchFamily="34" charset="-122"/>
              </a:rPr>
              <a:t>特征</a:t>
            </a:r>
            <a:r>
              <a:rPr lang="zh-CN" altLang="en-US" dirty="0" smtClean="0">
                <a:solidFill>
                  <a:srgbClr val="FF0000"/>
                </a:solidFill>
                <a:latin typeface="微软雅黑" panose="020B0503020204020204" pitchFamily="34" charset="-122"/>
                <a:ea typeface="微软雅黑" panose="020B0503020204020204" pitchFamily="34" charset="-122"/>
              </a:rPr>
              <a:t>提取</a:t>
            </a:r>
            <a:r>
              <a:rPr lang="zh-CN" altLang="en-US" dirty="0" smtClean="0">
                <a:solidFill>
                  <a:srgbClr val="003366"/>
                </a:solidFill>
                <a:latin typeface="微软雅黑" panose="020B0503020204020204" pitchFamily="34" charset="-122"/>
                <a:ea typeface="微软雅黑" panose="020B0503020204020204" pitchFamily="34" charset="-122"/>
              </a:rPr>
              <a:t>之后</a:t>
            </a:r>
            <a:r>
              <a:rPr lang="zh-CN" altLang="en-US" dirty="0">
                <a:solidFill>
                  <a:srgbClr val="003366"/>
                </a:solidFill>
                <a:latin typeface="微软雅黑" panose="020B0503020204020204" pitchFamily="34" charset="-122"/>
                <a:ea typeface="微软雅黑" panose="020B0503020204020204" pitchFamily="34" charset="-122"/>
              </a:rPr>
              <a:t>，进而由计算机系统对图像加以判决分类。</a:t>
            </a:r>
          </a:p>
          <a:p>
            <a:pPr eaLnBrk="1" hangingPunct="1">
              <a:lnSpc>
                <a:spcPct val="90000"/>
              </a:lnSpc>
            </a:pPr>
            <a:endParaRPr lang="en-US" altLang="zh-CN" dirty="0" smtClean="0">
              <a:solidFill>
                <a:schemeClr val="hlink"/>
              </a:solidFill>
              <a:latin typeface="微软雅黑" panose="020B0503020204020204" pitchFamily="34" charset="-122"/>
              <a:ea typeface="微软雅黑" panose="020B0503020204020204" pitchFamily="34" charset="-122"/>
            </a:endParaRPr>
          </a:p>
          <a:p>
            <a:pPr lvl="1" eaLnBrk="1" hangingPunct="1">
              <a:lnSpc>
                <a:spcPct val="90000"/>
              </a:lnSpc>
            </a:pP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a:t> 七、数字图像处理的主要研究内容</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482" y="3200400"/>
            <a:ext cx="5394153" cy="3343341"/>
          </a:xfrm>
          <a:prstGeom prst="rect">
            <a:avLst/>
          </a:prstGeom>
        </p:spPr>
      </p:pic>
    </p:spTree>
    <p:extLst>
      <p:ext uri="{BB962C8B-B14F-4D97-AF65-F5344CB8AC3E}">
        <p14:creationId xmlns:p14="http://schemas.microsoft.com/office/powerpoint/2010/main" val="14776379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 </a:t>
            </a:r>
            <a:r>
              <a:rPr lang="zh-CN" altLang="en-US" dirty="0" smtClean="0"/>
              <a:t>图像隐藏</a:t>
            </a:r>
            <a:r>
              <a:rPr lang="zh-CN" altLang="en-US" dirty="0"/>
              <a:t/>
            </a:r>
            <a:br>
              <a:rPr lang="zh-CN" altLang="en-US" dirty="0"/>
            </a:br>
            <a:endParaRPr lang="zh-CN" altLang="en-US" dirty="0"/>
          </a:p>
        </p:txBody>
      </p:sp>
      <p:sp>
        <p:nvSpPr>
          <p:cNvPr id="3" name="内容占位符 2"/>
          <p:cNvSpPr>
            <a:spLocks noGrp="1"/>
          </p:cNvSpPr>
          <p:nvPr>
            <p:ph idx="1"/>
          </p:nvPr>
        </p:nvSpPr>
        <p:spPr/>
        <p:txBody>
          <a:bodyPr/>
          <a:lstStyle/>
          <a:p>
            <a:pPr marL="457200" lvl="1" indent="0" eaLnBrk="1" hangingPunct="1">
              <a:lnSpc>
                <a:spcPct val="90000"/>
              </a:lnSpc>
              <a:buNone/>
            </a:pPr>
            <a:endParaRPr lang="en-US" altLang="zh-CN" dirty="0">
              <a:latin typeface="微软雅黑" panose="020B0503020204020204" pitchFamily="34" charset="-122"/>
              <a:ea typeface="微软雅黑" panose="020B0503020204020204" pitchFamily="34" charset="-122"/>
            </a:endParaRPr>
          </a:p>
          <a:p>
            <a:r>
              <a:rPr lang="zh-CN" altLang="en-US" b="1" dirty="0">
                <a:solidFill>
                  <a:srgbClr val="003366"/>
                </a:solidFill>
              </a:rPr>
              <a:t>是指媒体信息</a:t>
            </a:r>
            <a:r>
              <a:rPr lang="zh-CN" altLang="en-US" b="1" dirty="0" smtClean="0">
                <a:solidFill>
                  <a:srgbClr val="003366"/>
                </a:solidFill>
              </a:rPr>
              <a:t>的隐藏</a:t>
            </a:r>
            <a:endParaRPr lang="en-US" altLang="zh-CN" b="1" dirty="0" smtClean="0">
              <a:solidFill>
                <a:srgbClr val="003366"/>
              </a:solidFill>
            </a:endParaRPr>
          </a:p>
          <a:p>
            <a:pPr marL="968375" indent="-342900" eaLnBrk="1" hangingPunct="1">
              <a:buFont typeface="Wingdings" panose="05000000000000000000" pitchFamily="2" charset="2"/>
              <a:buChar char="l"/>
            </a:pPr>
            <a:r>
              <a:rPr lang="zh-CN" altLang="en-US" b="1" dirty="0"/>
              <a:t>数字水印</a:t>
            </a:r>
          </a:p>
          <a:p>
            <a:pPr marL="968375" indent="-342900" eaLnBrk="1" hangingPunct="1">
              <a:buFont typeface="Wingdings" panose="05000000000000000000" pitchFamily="2" charset="2"/>
              <a:buChar char="l"/>
            </a:pPr>
            <a:r>
              <a:rPr lang="zh-CN" altLang="en-US" b="1" dirty="0"/>
              <a:t>图像的信息伪装</a:t>
            </a:r>
          </a:p>
          <a:p>
            <a:pPr lvl="1"/>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a:t> 七、数字图像处理的主要研究内容</a:t>
            </a:r>
          </a:p>
        </p:txBody>
      </p:sp>
    </p:spTree>
    <p:extLst>
      <p:ext uri="{BB962C8B-B14F-4D97-AF65-F5344CB8AC3E}">
        <p14:creationId xmlns:p14="http://schemas.microsoft.com/office/powerpoint/2010/main" val="18396682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en-US" altLang="zh-CN" dirty="0" smtClean="0"/>
              <a:t>. </a:t>
            </a:r>
            <a:r>
              <a:rPr lang="zh-CN" altLang="en-US" dirty="0" smtClean="0"/>
              <a:t>空间探索</a:t>
            </a:r>
            <a:r>
              <a:rPr lang="zh-CN" altLang="en-US" dirty="0"/>
              <a:t/>
            </a:r>
            <a:br>
              <a:rPr lang="zh-CN" altLang="en-US" dirty="0"/>
            </a:br>
            <a:endParaRPr lang="zh-CN" altLang="en-US" dirty="0"/>
          </a:p>
        </p:txBody>
      </p:sp>
      <p:sp>
        <p:nvSpPr>
          <p:cNvPr id="3" name="内容占位符 2"/>
          <p:cNvSpPr>
            <a:spLocks noGrp="1"/>
          </p:cNvSpPr>
          <p:nvPr>
            <p:ph idx="1"/>
          </p:nvPr>
        </p:nvSpPr>
        <p:spPr/>
        <p:txBody>
          <a:bodyPr/>
          <a:lstStyle/>
          <a:p>
            <a:pPr lvl="1"/>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smtClean="0"/>
              <a:t>八、实际应用举例</a:t>
            </a:r>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35677"/>
            <a:ext cx="798195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302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smtClean="0"/>
              <a:t>研究背景</a:t>
            </a:r>
            <a:r>
              <a:rPr dirty="0"/>
              <a:t/>
            </a:r>
            <a:br>
              <a:rPr dirty="0"/>
            </a:br>
            <a:endParaRPr dirty="0"/>
          </a:p>
        </p:txBody>
      </p:sp>
      <p:sp>
        <p:nvSpPr>
          <p:cNvPr id="3" name="内容占位符 2"/>
          <p:cNvSpPr>
            <a:spLocks noGrp="1"/>
          </p:cNvSpPr>
          <p:nvPr>
            <p:ph idx="1"/>
          </p:nvPr>
        </p:nvSpPr>
        <p:spPr>
          <a:xfrm>
            <a:off x="361950" y="1685925"/>
            <a:ext cx="8229600" cy="4511675"/>
          </a:xfrm>
        </p:spPr>
        <p:txBody>
          <a:bodyPr/>
          <a:lstStyle/>
          <a:p>
            <a:pPr>
              <a:defRPr/>
            </a:pPr>
            <a:r>
              <a:rPr lang="zh-CN" altLang="en-US" sz="2400" dirty="0" smtClean="0">
                <a:latin typeface="微软雅黑" panose="020B0503020204020204" pitchFamily="34" charset="-122"/>
                <a:ea typeface="微软雅黑" panose="020B0503020204020204" pitchFamily="34" charset="-122"/>
              </a:rPr>
              <a:t>地球</a:t>
            </a:r>
            <a:r>
              <a:rPr lang="zh-CN" altLang="en-US" sz="2400" dirty="0">
                <a:latin typeface="微软雅黑" panose="020B0503020204020204" pitchFamily="34" charset="-122"/>
                <a:ea typeface="微软雅黑" panose="020B0503020204020204" pitchFamily="34" charset="-122"/>
              </a:rPr>
              <a:t>数字化带来的</a:t>
            </a:r>
            <a:r>
              <a:rPr lang="zh-CN" altLang="en-US" sz="2400" dirty="0" smtClean="0">
                <a:latin typeface="微软雅黑" panose="020B0503020204020204" pitchFamily="34" charset="-122"/>
                <a:ea typeface="微软雅黑" panose="020B0503020204020204" pitchFamily="34" charset="-122"/>
              </a:rPr>
              <a:t>任务</a:t>
            </a:r>
            <a:endParaRPr lang="en-US" altLang="zh-CN" sz="2400" dirty="0" smtClean="0">
              <a:latin typeface="微软雅黑" panose="020B0503020204020204" pitchFamily="34" charset="-122"/>
              <a:ea typeface="微软雅黑" panose="020B0503020204020204" pitchFamily="34" charset="-122"/>
            </a:endParaRPr>
          </a:p>
          <a:p>
            <a:pPr lvl="1">
              <a:defRPr/>
            </a:pPr>
            <a:r>
              <a:rPr lang="zh-CN" altLang="en-US" sz="2400" dirty="0" smtClean="0">
                <a:latin typeface="微软雅黑" panose="020B0503020204020204" pitchFamily="34" charset="-122"/>
                <a:ea typeface="微软雅黑" panose="020B0503020204020204" pitchFamily="34" charset="-122"/>
              </a:rPr>
              <a:t>一方面</a:t>
            </a:r>
            <a:r>
              <a:rPr lang="zh-CN" altLang="en-US" sz="2400" dirty="0">
                <a:latin typeface="微软雅黑" panose="020B0503020204020204" pitchFamily="34" charset="-122"/>
                <a:ea typeface="微软雅黑" panose="020B0503020204020204" pitchFamily="34" charset="-122"/>
              </a:rPr>
              <a:t>要求处理对象的</a:t>
            </a:r>
            <a:r>
              <a:rPr lang="zh-CN" altLang="en-US" sz="2400" dirty="0" smtClean="0">
                <a:latin typeface="微软雅黑" panose="020B0503020204020204" pitchFamily="34" charset="-122"/>
                <a:ea typeface="微软雅黑" panose="020B0503020204020204" pitchFamily="34" charset="-122"/>
              </a:rPr>
              <a:t>数字化</a:t>
            </a:r>
            <a:endParaRPr lang="en-US" altLang="zh-CN" sz="2400" dirty="0" smtClean="0">
              <a:latin typeface="微软雅黑" panose="020B0503020204020204" pitchFamily="34" charset="-122"/>
              <a:ea typeface="微软雅黑" panose="020B0503020204020204" pitchFamily="34" charset="-122"/>
            </a:endParaRPr>
          </a:p>
          <a:p>
            <a:pPr lvl="1">
              <a:defRPr/>
            </a:pPr>
            <a:r>
              <a:rPr lang="zh-CN" altLang="en-US" sz="2400" dirty="0" smtClean="0">
                <a:latin typeface="微软雅黑" panose="020B0503020204020204" pitchFamily="34" charset="-122"/>
                <a:ea typeface="微软雅黑" panose="020B0503020204020204" pitchFamily="34" charset="-122"/>
              </a:rPr>
              <a:t>另一方面</a:t>
            </a:r>
            <a:r>
              <a:rPr lang="zh-CN" altLang="en-US" sz="2400" dirty="0">
                <a:latin typeface="微软雅黑" panose="020B0503020204020204" pitchFamily="34" charset="-122"/>
                <a:ea typeface="微软雅黑" panose="020B0503020204020204" pitchFamily="34" charset="-122"/>
              </a:rPr>
              <a:t>要求处理时的</a:t>
            </a:r>
            <a:r>
              <a:rPr lang="zh-CN" altLang="en-US" sz="2400" dirty="0" smtClean="0">
                <a:latin typeface="微软雅黑" panose="020B0503020204020204" pitchFamily="34" charset="-122"/>
                <a:ea typeface="微软雅黑" panose="020B0503020204020204" pitchFamily="34" charset="-122"/>
              </a:rPr>
              <a:t>直观性</a:t>
            </a:r>
            <a:endParaRPr lang="en-US" altLang="zh-CN" sz="2400" dirty="0" smtClean="0">
              <a:latin typeface="微软雅黑" panose="020B0503020204020204" pitchFamily="34" charset="-122"/>
              <a:ea typeface="微软雅黑" panose="020B0503020204020204" pitchFamily="34" charset="-122"/>
            </a:endParaRPr>
          </a:p>
          <a:p>
            <a:pPr>
              <a:defRPr/>
            </a:pPr>
            <a:endParaRPr lang="zh-CN" altLang="en-US" dirty="0"/>
          </a:p>
        </p:txBody>
      </p:sp>
      <p:sp>
        <p:nvSpPr>
          <p:cNvPr id="4" name="文本占位符 3"/>
          <p:cNvSpPr>
            <a:spLocks noGrp="1"/>
          </p:cNvSpPr>
          <p:nvPr>
            <p:ph type="body" sz="quarter" idx="10"/>
          </p:nvPr>
        </p:nvSpPr>
        <p:spPr>
          <a:xfrm>
            <a:off x="0" y="-1588"/>
            <a:ext cx="5108575" cy="534988"/>
          </a:xfrm>
        </p:spPr>
        <p:txBody>
          <a:bodyPr/>
          <a:lstStyle/>
          <a:p>
            <a:pPr>
              <a:defRPr/>
            </a:pPr>
            <a:r>
              <a:rPr/>
              <a:t>一、研究背景</a:t>
            </a:r>
          </a:p>
        </p:txBody>
      </p:sp>
    </p:spTree>
    <p:extLst>
      <p:ext uri="{BB962C8B-B14F-4D97-AF65-F5344CB8AC3E}">
        <p14:creationId xmlns:p14="http://schemas.microsoft.com/office/powerpoint/2010/main" val="20363484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en-US" altLang="zh-CN" dirty="0" smtClean="0"/>
              <a:t>. </a:t>
            </a:r>
            <a:r>
              <a:rPr lang="zh-CN" altLang="en-US" dirty="0" smtClean="0"/>
              <a:t>遥感图片</a:t>
            </a:r>
            <a:r>
              <a:rPr lang="zh-CN" altLang="en-US" dirty="0"/>
              <a:t/>
            </a:r>
            <a:br>
              <a:rPr lang="zh-CN" altLang="en-US" dirty="0"/>
            </a:br>
            <a:endParaRPr lang="zh-CN" altLang="en-US" dirty="0"/>
          </a:p>
        </p:txBody>
      </p:sp>
      <p:sp>
        <p:nvSpPr>
          <p:cNvPr id="4" name="文本占位符 3"/>
          <p:cNvSpPr>
            <a:spLocks noGrp="1"/>
          </p:cNvSpPr>
          <p:nvPr>
            <p:ph type="body" sz="quarter" idx="10"/>
          </p:nvPr>
        </p:nvSpPr>
        <p:spPr/>
        <p:txBody>
          <a:bodyPr/>
          <a:lstStyle/>
          <a:p>
            <a:r>
              <a:rPr lang="zh-CN" altLang="en-US" dirty="0" smtClean="0"/>
              <a:t>八、实际应用举例</a:t>
            </a:r>
            <a:endParaRPr lang="zh-CN"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8001000" cy="5334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7932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天气预报</a:t>
            </a:r>
            <a:r>
              <a:rPr lang="zh-CN" altLang="en-US" dirty="0"/>
              <a:t/>
            </a:r>
            <a:br>
              <a:rPr lang="zh-CN" altLang="en-US" dirty="0"/>
            </a:br>
            <a:endParaRPr lang="zh-CN" altLang="en-US" dirty="0"/>
          </a:p>
        </p:txBody>
      </p:sp>
      <p:sp>
        <p:nvSpPr>
          <p:cNvPr id="4" name="文本占位符 3"/>
          <p:cNvSpPr>
            <a:spLocks noGrp="1"/>
          </p:cNvSpPr>
          <p:nvPr>
            <p:ph type="body" sz="quarter" idx="10"/>
          </p:nvPr>
        </p:nvSpPr>
        <p:spPr/>
        <p:txBody>
          <a:bodyPr/>
          <a:lstStyle/>
          <a:p>
            <a:r>
              <a:rPr lang="zh-CN" altLang="en-US" dirty="0" smtClean="0"/>
              <a:t>八、实际应用举例</a:t>
            </a:r>
            <a:endParaRPr lang="zh-CN" alt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85900"/>
            <a:ext cx="8229600" cy="537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86932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en-US" altLang="zh-CN" dirty="0" smtClean="0"/>
              <a:t>. </a:t>
            </a:r>
            <a:r>
              <a:rPr lang="zh-CN" altLang="en-US" dirty="0" smtClean="0"/>
              <a:t>计算机绘画</a:t>
            </a:r>
            <a:r>
              <a:rPr lang="zh-CN" altLang="en-US" dirty="0"/>
              <a:t/>
            </a:r>
            <a:br>
              <a:rPr lang="zh-CN" altLang="en-US" dirty="0"/>
            </a:br>
            <a:endParaRPr lang="zh-CN" altLang="en-US" dirty="0"/>
          </a:p>
        </p:txBody>
      </p:sp>
      <p:sp>
        <p:nvSpPr>
          <p:cNvPr id="4" name="文本占位符 3"/>
          <p:cNvSpPr>
            <a:spLocks noGrp="1"/>
          </p:cNvSpPr>
          <p:nvPr>
            <p:ph type="body" sz="quarter" idx="10"/>
          </p:nvPr>
        </p:nvSpPr>
        <p:spPr/>
        <p:txBody>
          <a:bodyPr/>
          <a:lstStyle/>
          <a:p>
            <a:r>
              <a:rPr lang="zh-CN" altLang="en-US" dirty="0" smtClean="0"/>
              <a:t>八、实际应用举例</a:t>
            </a:r>
            <a:endParaRPr lang="zh-CN" alt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85900"/>
            <a:ext cx="8001000" cy="537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2685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en-US" altLang="zh-CN" dirty="0" smtClean="0"/>
              <a:t>. </a:t>
            </a:r>
            <a:r>
              <a:rPr lang="zh-CN" altLang="en-US" dirty="0" smtClean="0"/>
              <a:t>计算机合成图像</a:t>
            </a:r>
            <a:r>
              <a:rPr lang="zh-CN" altLang="en-US" dirty="0"/>
              <a:t/>
            </a:r>
            <a:br>
              <a:rPr lang="zh-CN" altLang="en-US" dirty="0"/>
            </a:br>
            <a:endParaRPr lang="zh-CN" altLang="en-US" dirty="0"/>
          </a:p>
        </p:txBody>
      </p:sp>
      <p:sp>
        <p:nvSpPr>
          <p:cNvPr id="4" name="文本占位符 3"/>
          <p:cNvSpPr>
            <a:spLocks noGrp="1"/>
          </p:cNvSpPr>
          <p:nvPr>
            <p:ph type="body" sz="quarter" idx="10"/>
          </p:nvPr>
        </p:nvSpPr>
        <p:spPr/>
        <p:txBody>
          <a:bodyPr/>
          <a:lstStyle/>
          <a:p>
            <a:r>
              <a:rPr lang="zh-CN" altLang="en-US" dirty="0" smtClean="0"/>
              <a:t>八、实际应用举例</a:t>
            </a:r>
            <a:endParaRPr lang="zh-CN"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86800"/>
            <a:ext cx="8001000" cy="5371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1227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en-US" altLang="zh-CN" dirty="0" smtClean="0"/>
              <a:t>. </a:t>
            </a:r>
            <a:r>
              <a:rPr lang="zh-CN" altLang="en-US" dirty="0" smtClean="0"/>
              <a:t>计算机合成图像</a:t>
            </a:r>
            <a:r>
              <a:rPr lang="zh-CN" altLang="en-US" dirty="0"/>
              <a:t/>
            </a:r>
            <a:br>
              <a:rPr lang="zh-CN" altLang="en-US" dirty="0"/>
            </a:br>
            <a:endParaRPr lang="zh-CN" altLang="en-US" dirty="0"/>
          </a:p>
        </p:txBody>
      </p:sp>
      <p:sp>
        <p:nvSpPr>
          <p:cNvPr id="4" name="文本占位符 3"/>
          <p:cNvSpPr>
            <a:spLocks noGrp="1"/>
          </p:cNvSpPr>
          <p:nvPr>
            <p:ph type="body" sz="quarter" idx="10"/>
          </p:nvPr>
        </p:nvSpPr>
        <p:spPr/>
        <p:txBody>
          <a:bodyPr/>
          <a:lstStyle/>
          <a:p>
            <a:r>
              <a:rPr lang="zh-CN" altLang="en-US" dirty="0" smtClean="0"/>
              <a:t>八、实际应用举例</a:t>
            </a:r>
            <a:endParaRPr lang="zh-CN" alt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485900"/>
            <a:ext cx="8073759" cy="537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16787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 </a:t>
            </a:r>
            <a:r>
              <a:rPr lang="zh-CN" altLang="en-US" dirty="0" smtClean="0"/>
              <a:t>广告设计</a:t>
            </a:r>
            <a:r>
              <a:rPr lang="zh-CN" altLang="en-US" dirty="0"/>
              <a:t/>
            </a:r>
            <a:br>
              <a:rPr lang="zh-CN" altLang="en-US" dirty="0"/>
            </a:br>
            <a:endParaRPr lang="zh-CN" altLang="en-US" dirty="0"/>
          </a:p>
        </p:txBody>
      </p:sp>
      <p:sp>
        <p:nvSpPr>
          <p:cNvPr id="4" name="文本占位符 3"/>
          <p:cNvSpPr>
            <a:spLocks noGrp="1"/>
          </p:cNvSpPr>
          <p:nvPr>
            <p:ph type="body" sz="quarter" idx="10"/>
          </p:nvPr>
        </p:nvSpPr>
        <p:spPr/>
        <p:txBody>
          <a:bodyPr/>
          <a:lstStyle/>
          <a:p>
            <a:r>
              <a:rPr lang="zh-CN" altLang="en-US" dirty="0" smtClean="0"/>
              <a:t>八、实际应用举例</a:t>
            </a:r>
            <a:endParaRPr lang="zh-CN" alt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524000"/>
            <a:ext cx="8073759" cy="5334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05875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 </a:t>
            </a:r>
            <a:r>
              <a:rPr lang="zh-CN" altLang="en-US" dirty="0" smtClean="0"/>
              <a:t>网页设计</a:t>
            </a:r>
            <a:r>
              <a:rPr lang="zh-CN" altLang="en-US" dirty="0"/>
              <a:t/>
            </a:r>
            <a:br>
              <a:rPr lang="zh-CN" altLang="en-US" dirty="0"/>
            </a:br>
            <a:r>
              <a:rPr lang="zh-CN" altLang="en-US" dirty="0"/>
              <a:t/>
            </a:r>
            <a:br>
              <a:rPr lang="zh-CN" altLang="en-US" dirty="0"/>
            </a:br>
            <a:endParaRPr lang="zh-CN" altLang="en-US" dirty="0"/>
          </a:p>
        </p:txBody>
      </p:sp>
      <p:sp>
        <p:nvSpPr>
          <p:cNvPr id="4" name="文本占位符 3"/>
          <p:cNvSpPr>
            <a:spLocks noGrp="1"/>
          </p:cNvSpPr>
          <p:nvPr>
            <p:ph type="body" sz="quarter" idx="10"/>
          </p:nvPr>
        </p:nvSpPr>
        <p:spPr/>
        <p:txBody>
          <a:bodyPr/>
          <a:lstStyle/>
          <a:p>
            <a:r>
              <a:rPr lang="zh-CN" altLang="en-US" dirty="0" smtClean="0"/>
              <a:t>八、实际应用举例</a:t>
            </a:r>
            <a:endParaRPr lang="zh-CN"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485900"/>
            <a:ext cx="8073759" cy="5372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96193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 </a:t>
            </a:r>
            <a:r>
              <a:rPr lang="zh-CN" altLang="en-US" dirty="0" smtClean="0"/>
              <a:t>军事应用</a:t>
            </a:r>
            <a:r>
              <a:rPr lang="en-US" altLang="zh-CN" dirty="0" smtClean="0"/>
              <a:t>—</a:t>
            </a:r>
            <a:r>
              <a:rPr lang="zh-CN" altLang="en-US" dirty="0" smtClean="0"/>
              <a:t>目标打击，目标对比</a:t>
            </a:r>
            <a:r>
              <a:rPr lang="zh-CN" altLang="en-US" dirty="0"/>
              <a:t/>
            </a:r>
            <a:br>
              <a:rPr lang="zh-CN" altLang="en-US" dirty="0"/>
            </a:br>
            <a:r>
              <a:rPr lang="zh-CN" altLang="en-US" dirty="0"/>
              <a:t/>
            </a:r>
            <a:br>
              <a:rPr lang="zh-CN" altLang="en-US" dirty="0"/>
            </a:br>
            <a:endParaRPr lang="zh-CN" altLang="en-US" dirty="0"/>
          </a:p>
        </p:txBody>
      </p:sp>
      <p:sp>
        <p:nvSpPr>
          <p:cNvPr id="4" name="文本占位符 3"/>
          <p:cNvSpPr>
            <a:spLocks noGrp="1"/>
          </p:cNvSpPr>
          <p:nvPr>
            <p:ph type="body" sz="quarter" idx="10"/>
          </p:nvPr>
        </p:nvSpPr>
        <p:spPr/>
        <p:txBody>
          <a:bodyPr/>
          <a:lstStyle/>
          <a:p>
            <a:r>
              <a:rPr lang="zh-CN" altLang="en-US" dirty="0" smtClean="0"/>
              <a:t>八、实际应用举例</a:t>
            </a:r>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4495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828800"/>
            <a:ext cx="4648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9179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数字图像处理应用前景</a:t>
            </a:r>
          </a:p>
        </p:txBody>
      </p:sp>
      <p:sp>
        <p:nvSpPr>
          <p:cNvPr id="3" name="内容占位符 2"/>
          <p:cNvSpPr>
            <a:spLocks noGrp="1"/>
          </p:cNvSpPr>
          <p:nvPr>
            <p:ph idx="1"/>
          </p:nvPr>
        </p:nvSpPr>
        <p:spPr/>
        <p:txBody>
          <a:bodyPr/>
          <a:lstStyle/>
          <a:p>
            <a:pPr eaLnBrk="1" hangingPunct="1"/>
            <a:r>
              <a:rPr lang="zh-CN" altLang="en-US" dirty="0">
                <a:solidFill>
                  <a:srgbClr val="800000"/>
                </a:solidFill>
                <a:latin typeface="微软雅黑" panose="020B0503020204020204" pitchFamily="34" charset="-122"/>
                <a:ea typeface="微软雅黑" panose="020B0503020204020204" pitchFamily="34" charset="-122"/>
              </a:rPr>
              <a:t>通信新业务</a:t>
            </a:r>
          </a:p>
          <a:p>
            <a:pPr lvl="1" eaLnBrk="1" hangingPunct="1">
              <a:lnSpc>
                <a:spcPct val="120000"/>
              </a:lnSpc>
            </a:pPr>
            <a:r>
              <a:rPr lang="zh-CN" altLang="en-US" dirty="0">
                <a:solidFill>
                  <a:srgbClr val="003366"/>
                </a:solidFill>
                <a:latin typeface="微软雅黑" panose="020B0503020204020204" pitchFamily="34" charset="-122"/>
                <a:ea typeface="微软雅黑" panose="020B0503020204020204" pitchFamily="34" charset="-122"/>
              </a:rPr>
              <a:t>图像处理与通信结合，特别是下一代移动通信技术的发展，衍生众多的通信新业务：可视电话、电视会议、远程教育、远程医疗、家庭购物等。</a:t>
            </a:r>
          </a:p>
          <a:p>
            <a:pPr lvl="1" eaLnBrk="1" hangingPunct="1">
              <a:lnSpc>
                <a:spcPct val="120000"/>
              </a:lnSpc>
            </a:pPr>
            <a:r>
              <a:rPr lang="zh-CN" altLang="en-US" dirty="0">
                <a:solidFill>
                  <a:srgbClr val="003366"/>
                </a:solidFill>
                <a:latin typeface="微软雅黑" panose="020B0503020204020204" pitchFamily="34" charset="-122"/>
                <a:ea typeface="微软雅黑" panose="020B0503020204020204" pitchFamily="34" charset="-122"/>
              </a:rPr>
              <a:t>数字成像设备、图像监控、智能小区管理</a:t>
            </a:r>
            <a:r>
              <a:rPr lang="zh-CN" altLang="en-US" dirty="0" smtClean="0">
                <a:solidFill>
                  <a:srgbClr val="003366"/>
                </a:solidFill>
                <a:latin typeface="微软雅黑" panose="020B0503020204020204" pitchFamily="34" charset="-122"/>
                <a:ea typeface="微软雅黑" panose="020B0503020204020204" pitchFamily="34" charset="-122"/>
              </a:rPr>
              <a:t>。</a:t>
            </a:r>
            <a:endParaRPr lang="en-US" altLang="zh-CN" dirty="0" smtClean="0">
              <a:solidFill>
                <a:srgbClr val="003366"/>
              </a:solidFill>
              <a:latin typeface="微软雅黑" panose="020B0503020204020204" pitchFamily="34" charset="-122"/>
              <a:ea typeface="微软雅黑" panose="020B0503020204020204" pitchFamily="34" charset="-122"/>
            </a:endParaRPr>
          </a:p>
          <a:p>
            <a:pPr lvl="1" eaLnBrk="1" hangingPunct="1">
              <a:lnSpc>
                <a:spcPct val="120000"/>
              </a:lnSpc>
            </a:pPr>
            <a:endParaRPr lang="zh-CN" altLang="en-US" dirty="0">
              <a:solidFill>
                <a:srgbClr val="003366"/>
              </a:solidFill>
              <a:latin typeface="微软雅黑" panose="020B0503020204020204" pitchFamily="34" charset="-122"/>
              <a:ea typeface="微软雅黑" panose="020B0503020204020204" pitchFamily="34" charset="-122"/>
            </a:endParaRPr>
          </a:p>
          <a:p>
            <a:pPr eaLnBrk="1" hangingPunct="1"/>
            <a:r>
              <a:rPr lang="zh-CN" altLang="en-US" dirty="0">
                <a:solidFill>
                  <a:srgbClr val="800000"/>
                </a:solidFill>
                <a:latin typeface="微软雅黑" panose="020B0503020204020204" pitchFamily="34" charset="-122"/>
                <a:ea typeface="微软雅黑" panose="020B0503020204020204" pitchFamily="34" charset="-122"/>
              </a:rPr>
              <a:t>医学图像</a:t>
            </a:r>
          </a:p>
          <a:p>
            <a:pPr lvl="1" eaLnBrk="1" hangingPunct="1">
              <a:lnSpc>
                <a:spcPct val="120000"/>
              </a:lnSpc>
            </a:pPr>
            <a:r>
              <a:rPr lang="zh-CN" altLang="en-US" dirty="0">
                <a:solidFill>
                  <a:srgbClr val="003366"/>
                </a:solidFill>
                <a:latin typeface="微软雅黑" panose="020B0503020204020204" pitchFamily="34" charset="-122"/>
                <a:ea typeface="微软雅黑" panose="020B0503020204020204" pitchFamily="34" charset="-122"/>
              </a:rPr>
              <a:t>数字图像处理除了通信领域的新应用外，另一个重要领域就是生物医学成像与诊断。</a:t>
            </a:r>
          </a:p>
          <a:p>
            <a:endParaRPr lang="zh-CN" altLang="en-US" dirty="0"/>
          </a:p>
        </p:txBody>
      </p:sp>
      <p:sp>
        <p:nvSpPr>
          <p:cNvPr id="4" name="文本占位符 3"/>
          <p:cNvSpPr>
            <a:spLocks noGrp="1"/>
          </p:cNvSpPr>
          <p:nvPr>
            <p:ph type="body" sz="quarter" idx="10"/>
          </p:nvPr>
        </p:nvSpPr>
        <p:spPr/>
        <p:txBody>
          <a:bodyPr/>
          <a:lstStyle/>
          <a:p>
            <a:r>
              <a:rPr lang="zh-CN" altLang="en-US" dirty="0"/>
              <a:t>总结</a:t>
            </a:r>
          </a:p>
        </p:txBody>
      </p:sp>
    </p:spTree>
    <p:extLst>
      <p:ext uri="{BB962C8B-B14F-4D97-AF65-F5344CB8AC3E}">
        <p14:creationId xmlns:p14="http://schemas.microsoft.com/office/powerpoint/2010/main" val="38813174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总的说来，经多年的发展，图像处理经历了从静止图像到活动图像；从单色图像到彩色图像</a:t>
            </a:r>
            <a:r>
              <a:rPr lang="zh-CN" altLang="en-US" dirty="0" smtClean="0">
                <a:latin typeface="微软雅黑" panose="020B0503020204020204" pitchFamily="34" charset="-122"/>
                <a:ea typeface="微软雅黑" panose="020B0503020204020204" pitchFamily="34" charset="-122"/>
              </a:rPr>
              <a:t>；从</a:t>
            </a:r>
            <a:r>
              <a:rPr lang="zh-CN" altLang="en-US" dirty="0">
                <a:latin typeface="微软雅黑" panose="020B0503020204020204" pitchFamily="34" charset="-122"/>
                <a:ea typeface="微软雅黑" panose="020B0503020204020204" pitchFamily="34" charset="-122"/>
              </a:rPr>
              <a:t>二维图像到三维图像的发展历程</a:t>
            </a:r>
            <a:r>
              <a:rPr lang="en-US" altLang="zh-CN" dirty="0" smtClean="0">
                <a:latin typeface="微软雅黑" panose="020B0503020204020204" pitchFamily="34" charset="-122"/>
                <a:ea typeface="微软雅黑" panose="020B0503020204020204" pitchFamily="34" charset="-122"/>
              </a:rPr>
              <a:t>;</a:t>
            </a: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特别是</a:t>
            </a:r>
            <a:r>
              <a:rPr lang="zh-CN" altLang="en-US" dirty="0">
                <a:latin typeface="微软雅黑" panose="020B0503020204020204" pitchFamily="34" charset="-122"/>
                <a:ea typeface="微软雅黑" panose="020B0503020204020204" pitchFamily="34" charset="-122"/>
              </a:rPr>
              <a:t>与计算机图形学的结合已能产生高度逼真、非常纯净、更有创造性的图像。由此派生出来的虚拟现实技术的发展或许将从根本上改变我们的学习、生产和生活方式。</a:t>
            </a:r>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zh-CN" altLang="en-US" dirty="0"/>
              <a:t>总结</a:t>
            </a:r>
          </a:p>
        </p:txBody>
      </p:sp>
    </p:spTree>
    <p:extLst>
      <p:ext uri="{BB962C8B-B14F-4D97-AF65-F5344CB8AC3E}">
        <p14:creationId xmlns:p14="http://schemas.microsoft.com/office/powerpoint/2010/main" val="42609373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a:t>什么是</a:t>
            </a:r>
            <a:r>
              <a:rPr dirty="0" smtClean="0"/>
              <a:t>图像？</a:t>
            </a:r>
            <a:endParaRPr dirty="0"/>
          </a:p>
        </p:txBody>
      </p:sp>
      <p:sp>
        <p:nvSpPr>
          <p:cNvPr id="3" name="内容占位符 2"/>
          <p:cNvSpPr>
            <a:spLocks noGrp="1"/>
          </p:cNvSpPr>
          <p:nvPr>
            <p:ph idx="1"/>
          </p:nvPr>
        </p:nvSpPr>
        <p:spPr>
          <a:xfrm>
            <a:off x="361950" y="1685925"/>
            <a:ext cx="8229600" cy="4511675"/>
          </a:xfrm>
        </p:spPr>
        <p:txBody>
          <a:bodyPr/>
          <a:lstStyle/>
          <a:p>
            <a:pPr>
              <a:defRPr/>
            </a:pPr>
            <a:r>
              <a:rPr lang="zh-CN" altLang="en-US" dirty="0">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图</a:t>
            </a:r>
            <a:r>
              <a:rPr lang="zh-CN" altLang="en-US" dirty="0">
                <a:latin typeface="微软雅黑" panose="020B0503020204020204" pitchFamily="34" charset="-122"/>
                <a:ea typeface="微软雅黑" panose="020B0503020204020204" pitchFamily="34" charset="-122"/>
              </a:rPr>
              <a:t>”是物体投射或反射光的分布，“</a:t>
            </a:r>
            <a:r>
              <a:rPr lang="zh-CN" altLang="en-US" dirty="0">
                <a:solidFill>
                  <a:srgbClr val="C00000"/>
                </a:solidFill>
                <a:latin typeface="微软雅黑" panose="020B0503020204020204" pitchFamily="34" charset="-122"/>
                <a:ea typeface="微软雅黑" panose="020B0503020204020204" pitchFamily="34" charset="-122"/>
              </a:rPr>
              <a:t>像</a:t>
            </a:r>
            <a:r>
              <a:rPr lang="zh-CN" altLang="en-US" dirty="0">
                <a:latin typeface="微软雅黑" panose="020B0503020204020204" pitchFamily="34" charset="-122"/>
                <a:ea typeface="微软雅黑" panose="020B0503020204020204" pitchFamily="34" charset="-122"/>
              </a:rPr>
              <a:t>” 是人的视觉系统对</a:t>
            </a:r>
            <a:r>
              <a:rPr lang="zh-CN" altLang="en-US" dirty="0" smtClean="0">
                <a:latin typeface="微软雅黑" panose="020B0503020204020204" pitchFamily="34" charset="-122"/>
                <a:ea typeface="微软雅黑" panose="020B0503020204020204" pitchFamily="34" charset="-122"/>
              </a:rPr>
              <a:t>图在</a:t>
            </a:r>
            <a:r>
              <a:rPr lang="zh-CN" altLang="en-US" dirty="0">
                <a:latin typeface="微软雅黑" panose="020B0503020204020204" pitchFamily="34" charset="-122"/>
                <a:ea typeface="微软雅黑" panose="020B0503020204020204" pitchFamily="34" charset="-122"/>
              </a:rPr>
              <a:t>大脑中形成的印象或反映。是</a:t>
            </a:r>
            <a:r>
              <a:rPr lang="zh-CN" altLang="en-US" dirty="0">
                <a:solidFill>
                  <a:srgbClr val="C00000"/>
                </a:solidFill>
                <a:latin typeface="微软雅黑" panose="020B0503020204020204" pitchFamily="34" charset="-122"/>
                <a:ea typeface="微软雅黑" panose="020B0503020204020204" pitchFamily="34" charset="-122"/>
              </a:rPr>
              <a:t>客观</a:t>
            </a:r>
            <a:r>
              <a:rPr lang="zh-CN" altLang="en-US" dirty="0">
                <a:latin typeface="微软雅黑" panose="020B0503020204020204" pitchFamily="34" charset="-122"/>
                <a:ea typeface="微软雅黑" panose="020B0503020204020204" pitchFamily="34" charset="-122"/>
              </a:rPr>
              <a:t>和</a:t>
            </a:r>
            <a:r>
              <a:rPr lang="zh-CN" altLang="en-US" dirty="0">
                <a:solidFill>
                  <a:srgbClr val="C00000"/>
                </a:solidFill>
                <a:latin typeface="微软雅黑" panose="020B0503020204020204" pitchFamily="34" charset="-122"/>
                <a:ea typeface="微软雅黑" panose="020B0503020204020204" pitchFamily="34" charset="-122"/>
              </a:rPr>
              <a:t>主观</a:t>
            </a:r>
            <a:r>
              <a:rPr lang="zh-CN" altLang="en-US" dirty="0">
                <a:latin typeface="微软雅黑" panose="020B0503020204020204" pitchFamily="34" charset="-122"/>
                <a:ea typeface="微软雅黑" panose="020B0503020204020204" pitchFamily="34" charset="-122"/>
              </a:rPr>
              <a:t>的结合。</a:t>
            </a:r>
            <a:endParaRPr lang="en-US" altLang="zh-CN" dirty="0">
              <a:latin typeface="微软雅黑" panose="020B0503020204020204" pitchFamily="34" charset="-122"/>
              <a:ea typeface="微软雅黑" panose="020B0503020204020204" pitchFamily="34" charset="-122"/>
            </a:endParaRPr>
          </a:p>
          <a:p>
            <a:pPr lvl="1">
              <a:defRPr/>
            </a:pPr>
            <a:endParaRPr lang="en-US" altLang="zh-CN" dirty="0" smtClean="0">
              <a:solidFill>
                <a:srgbClr val="002060"/>
              </a:solidFill>
              <a:latin typeface="微软雅黑" panose="020B0503020204020204" pitchFamily="34" charset="-122"/>
              <a:ea typeface="微软雅黑" panose="020B0503020204020204" pitchFamily="34" charset="-122"/>
            </a:endParaRPr>
          </a:p>
          <a:p>
            <a:pPr lvl="1">
              <a:defRPr/>
            </a:pPr>
            <a:r>
              <a:rPr lang="zh-CN" altLang="en-US" dirty="0" smtClean="0">
                <a:solidFill>
                  <a:srgbClr val="002060"/>
                </a:solidFill>
                <a:latin typeface="微软雅黑" panose="020B0503020204020204" pitchFamily="34" charset="-122"/>
                <a:ea typeface="微软雅黑" panose="020B0503020204020204" pitchFamily="34" charset="-122"/>
              </a:rPr>
              <a:t>模拟</a:t>
            </a:r>
            <a:r>
              <a:rPr lang="zh-CN" altLang="en-US" dirty="0">
                <a:solidFill>
                  <a:srgbClr val="002060"/>
                </a:solidFill>
                <a:latin typeface="微软雅黑" panose="020B0503020204020204" pitchFamily="34" charset="-122"/>
                <a:ea typeface="微软雅黑" panose="020B0503020204020204" pitchFamily="34" charset="-122"/>
              </a:rPr>
              <a:t>图像</a:t>
            </a:r>
          </a:p>
          <a:p>
            <a:pPr>
              <a:defRPr/>
            </a:pPr>
            <a:endParaRPr lang="zh-CN" altLang="en-US" dirty="0">
              <a:latin typeface="微软雅黑" panose="020B0503020204020204" pitchFamily="34" charset="-122"/>
              <a:ea typeface="微软雅黑" panose="020B0503020204020204" pitchFamily="34" charset="-122"/>
            </a:endParaRPr>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lvl="1">
              <a:defRPr/>
            </a:pPr>
            <a:endParaRPr lang="en-US" altLang="zh-CN" dirty="0" smtClean="0">
              <a:solidFill>
                <a:srgbClr val="FF0000"/>
              </a:solidFill>
              <a:latin typeface="微软雅黑" panose="020B0503020204020204" pitchFamily="34" charset="-122"/>
              <a:ea typeface="微软雅黑" panose="020B0503020204020204" pitchFamily="34" charset="-122"/>
            </a:endParaRPr>
          </a:p>
          <a:p>
            <a:pPr lvl="1">
              <a:defRPr/>
            </a:pPr>
            <a:r>
              <a:rPr lang="zh-CN" altLang="en-US" dirty="0" smtClean="0">
                <a:solidFill>
                  <a:srgbClr val="FF0000"/>
                </a:solidFill>
                <a:latin typeface="微软雅黑" panose="020B0503020204020204" pitchFamily="34" charset="-122"/>
                <a:ea typeface="微软雅黑" panose="020B0503020204020204" pitchFamily="34" charset="-122"/>
              </a:rPr>
              <a:t>数字图像</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rPr/>
              <a:t>二、数字图像处理的概念</a:t>
            </a:r>
          </a:p>
        </p:txBody>
      </p:sp>
      <p:pic>
        <p:nvPicPr>
          <p:cNvPr id="20485" name="Picture 6" descr="lo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016" y="3124200"/>
            <a:ext cx="3429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5416" y="3179763"/>
            <a:ext cx="3487738"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04222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smtClean="0"/>
              <a:t>什么是数字图像</a:t>
            </a:r>
            <a:r>
              <a:rPr lang="en-US" dirty="0" smtClean="0"/>
              <a:t>?</a:t>
            </a:r>
            <a:endParaRPr dirty="0"/>
          </a:p>
        </p:txBody>
      </p:sp>
      <p:sp>
        <p:nvSpPr>
          <p:cNvPr id="3" name="内容占位符 2"/>
          <p:cNvSpPr>
            <a:spLocks noGrp="1"/>
          </p:cNvSpPr>
          <p:nvPr>
            <p:ph idx="1"/>
          </p:nvPr>
        </p:nvSpPr>
        <p:spPr>
          <a:xfrm>
            <a:off x="361950" y="1685925"/>
            <a:ext cx="8229600" cy="4511675"/>
          </a:xfrm>
        </p:spPr>
        <p:txBody>
          <a:bodyPr/>
          <a:lstStyle/>
          <a:p>
            <a:pPr eaLnBrk="1" hangingPunct="1">
              <a:lnSpc>
                <a:spcPct val="90000"/>
              </a:lnSpc>
              <a:defRPr/>
            </a:pPr>
            <a:r>
              <a:rPr lang="zh-CN" altLang="en-US" dirty="0">
                <a:solidFill>
                  <a:srgbClr val="FF0000"/>
                </a:solidFill>
                <a:latin typeface="方正楷体_GBK" pitchFamily="65" charset="-122"/>
                <a:ea typeface="方正楷体_GBK" pitchFamily="65" charset="-122"/>
              </a:rPr>
              <a:t>数字</a:t>
            </a:r>
            <a:r>
              <a:rPr lang="zh-CN" altLang="en-US" dirty="0" smtClean="0">
                <a:solidFill>
                  <a:srgbClr val="FF0000"/>
                </a:solidFill>
                <a:latin typeface="方正楷体_GBK" pitchFamily="65" charset="-122"/>
                <a:ea typeface="方正楷体_GBK" pitchFamily="65" charset="-122"/>
              </a:rPr>
              <a:t>图像：</a:t>
            </a:r>
            <a:r>
              <a:rPr lang="zh-CN" altLang="en-US" dirty="0" smtClean="0">
                <a:latin typeface="方正楷体_GBK" pitchFamily="65" charset="-122"/>
                <a:ea typeface="方正楷体_GBK" pitchFamily="65" charset="-122"/>
              </a:rPr>
              <a:t>由</a:t>
            </a:r>
            <a:r>
              <a:rPr lang="zh-CN" altLang="en-US" dirty="0" smtClean="0">
                <a:solidFill>
                  <a:srgbClr val="FF0000"/>
                </a:solidFill>
                <a:latin typeface="方正楷体_GBK" pitchFamily="65" charset="-122"/>
                <a:ea typeface="方正楷体_GBK" pitchFamily="65" charset="-122"/>
              </a:rPr>
              <a:t>像素</a:t>
            </a:r>
            <a:r>
              <a:rPr lang="zh-CN" altLang="en-US" dirty="0" smtClean="0">
                <a:latin typeface="方正楷体_GBK" pitchFamily="65" charset="-122"/>
                <a:ea typeface="方正楷体_GBK" pitchFamily="65" charset="-122"/>
              </a:rPr>
              <a:t>组成</a:t>
            </a:r>
            <a:r>
              <a:rPr lang="zh-CN" altLang="en-US" dirty="0">
                <a:latin typeface="方正楷体_GBK" pitchFamily="65" charset="-122"/>
                <a:ea typeface="方正楷体_GBK" pitchFamily="65" charset="-122"/>
              </a:rPr>
              <a:t>的二维</a:t>
            </a:r>
            <a:r>
              <a:rPr lang="zh-CN" altLang="en-US" dirty="0" smtClean="0">
                <a:latin typeface="方正楷体_GBK" pitchFamily="65" charset="-122"/>
                <a:ea typeface="方正楷体_GBK" pitchFamily="65" charset="-122"/>
              </a:rPr>
              <a:t>矩阵</a:t>
            </a:r>
            <a:endParaRPr lang="en-US" altLang="zh-CN" dirty="0" smtClean="0">
              <a:latin typeface="方正楷体_GBK" pitchFamily="65" charset="-122"/>
              <a:ea typeface="方正楷体_GBK" pitchFamily="65" charset="-122"/>
            </a:endParaRPr>
          </a:p>
          <a:p>
            <a:pPr eaLnBrk="1" hangingPunct="1">
              <a:lnSpc>
                <a:spcPct val="90000"/>
              </a:lnSpc>
              <a:defRPr/>
            </a:pPr>
            <a:r>
              <a:rPr lang="zh-CN" altLang="en-US" dirty="0" smtClean="0">
                <a:solidFill>
                  <a:srgbClr val="FF0000"/>
                </a:solidFill>
                <a:latin typeface="方正楷体_GBK" pitchFamily="65" charset="-122"/>
                <a:ea typeface="方正楷体_GBK" pitchFamily="65" charset="-122"/>
              </a:rPr>
              <a:t>像素：</a:t>
            </a:r>
            <a:r>
              <a:rPr lang="zh-CN" altLang="en-US" dirty="0" smtClean="0">
                <a:latin typeface="方正楷体_GBK" pitchFamily="65" charset="-122"/>
                <a:ea typeface="方正楷体_GBK" pitchFamily="65" charset="-122"/>
              </a:rPr>
              <a:t>将物理图像行列</a:t>
            </a:r>
            <a:r>
              <a:rPr lang="zh-CN" altLang="en-US" dirty="0">
                <a:latin typeface="方正楷体_GBK" pitchFamily="65" charset="-122"/>
                <a:ea typeface="方正楷体_GBK" pitchFamily="65" charset="-122"/>
              </a:rPr>
              <a:t>划分后，每个小块区域称为</a:t>
            </a:r>
            <a:r>
              <a:rPr lang="zh-CN" altLang="en-US" dirty="0">
                <a:solidFill>
                  <a:srgbClr val="FF0000"/>
                </a:solidFill>
                <a:latin typeface="方正楷体_GBK" pitchFamily="65" charset="-122"/>
                <a:ea typeface="方正楷体_GBK" pitchFamily="65" charset="-122"/>
              </a:rPr>
              <a:t>像素</a:t>
            </a:r>
            <a:r>
              <a:rPr lang="zh-CN" altLang="en-US" dirty="0">
                <a:latin typeface="方正楷体_GBK" pitchFamily="65" charset="-122"/>
                <a:ea typeface="方正楷体_GBK" pitchFamily="65" charset="-122"/>
              </a:rPr>
              <a:t>（</a:t>
            </a:r>
            <a:r>
              <a:rPr lang="en-US" altLang="zh-CN" dirty="0">
                <a:latin typeface="方正楷体_GBK" pitchFamily="65" charset="-122"/>
                <a:ea typeface="方正楷体_GBK" pitchFamily="65" charset="-122"/>
              </a:rPr>
              <a:t>pixel</a:t>
            </a:r>
            <a:r>
              <a:rPr lang="zh-CN" altLang="en-US" dirty="0">
                <a:latin typeface="方正楷体_GBK" pitchFamily="65" charset="-122"/>
                <a:ea typeface="方正楷体_GBK" pitchFamily="65" charset="-122"/>
              </a:rPr>
              <a:t>）</a:t>
            </a:r>
            <a:r>
              <a:rPr lang="zh-CN" altLang="en-US" dirty="0" smtClean="0">
                <a:latin typeface="方正楷体_GBK" pitchFamily="65" charset="-122"/>
                <a:ea typeface="方正楷体_GBK" pitchFamily="65" charset="-122"/>
              </a:rPr>
              <a:t>。</a:t>
            </a:r>
            <a:endParaRPr lang="en-US" altLang="zh-CN" dirty="0" smtClean="0">
              <a:latin typeface="方正楷体_GBK" pitchFamily="65" charset="-122"/>
              <a:ea typeface="方正楷体_GBK" pitchFamily="65" charset="-122"/>
            </a:endParaRPr>
          </a:p>
          <a:p>
            <a:pPr lvl="1" eaLnBrk="1" hangingPunct="1">
              <a:lnSpc>
                <a:spcPct val="90000"/>
              </a:lnSpc>
              <a:defRPr/>
            </a:pPr>
            <a:r>
              <a:rPr lang="zh-CN" altLang="en-US" dirty="0" smtClean="0">
                <a:latin typeface="方正楷体_GBK" pitchFamily="65" charset="-122"/>
                <a:ea typeface="方正楷体_GBK" pitchFamily="65" charset="-122"/>
              </a:rPr>
              <a:t>每个</a:t>
            </a:r>
            <a:r>
              <a:rPr lang="zh-CN" altLang="en-US" dirty="0">
                <a:latin typeface="方正楷体_GBK" pitchFamily="65" charset="-122"/>
                <a:ea typeface="方正楷体_GBK" pitchFamily="65" charset="-122"/>
              </a:rPr>
              <a:t>像素包括两个属性：位置和灰度</a:t>
            </a:r>
            <a:r>
              <a:rPr lang="zh-CN" altLang="en-US" dirty="0" smtClean="0">
                <a:latin typeface="方正楷体_GBK" pitchFamily="65" charset="-122"/>
                <a:ea typeface="方正楷体_GBK" pitchFamily="65" charset="-122"/>
              </a:rPr>
              <a:t>。</a:t>
            </a:r>
            <a:endParaRPr lang="en-US" altLang="zh-CN" dirty="0" smtClean="0">
              <a:latin typeface="方正楷体_GBK" pitchFamily="65" charset="-122"/>
              <a:ea typeface="方正楷体_GBK" pitchFamily="65" charset="-122"/>
            </a:endParaRPr>
          </a:p>
          <a:p>
            <a:pPr eaLnBrk="1" hangingPunct="1">
              <a:lnSpc>
                <a:spcPct val="90000"/>
              </a:lnSpc>
              <a:buFont typeface="Wingdings" panose="05000000000000000000" pitchFamily="2" charset="2"/>
              <a:buNone/>
              <a:defRPr/>
            </a:pPr>
            <a:endParaRPr lang="zh-CN" altLang="en-US" dirty="0">
              <a:latin typeface="方正楷体_GBK" pitchFamily="65" charset="-122"/>
              <a:ea typeface="方正楷体_GBK" pitchFamily="65" charset="-122"/>
            </a:endParaRPr>
          </a:p>
          <a:p>
            <a:pPr eaLnBrk="1" hangingPunct="1">
              <a:lnSpc>
                <a:spcPct val="90000"/>
              </a:lnSpc>
              <a:defRPr/>
            </a:pPr>
            <a:r>
              <a:rPr lang="zh-CN" altLang="en-US" dirty="0">
                <a:latin typeface="方正楷体_GBK" pitchFamily="65" charset="-122"/>
                <a:ea typeface="方正楷体_GBK" pitchFamily="65" charset="-122"/>
              </a:rPr>
              <a:t>对于单色即</a:t>
            </a:r>
            <a:r>
              <a:rPr lang="zh-CN" altLang="en-US" dirty="0">
                <a:solidFill>
                  <a:srgbClr val="FF0000"/>
                </a:solidFill>
                <a:latin typeface="方正楷体_GBK" pitchFamily="65" charset="-122"/>
                <a:ea typeface="方正楷体_GBK" pitchFamily="65" charset="-122"/>
              </a:rPr>
              <a:t>灰度图像</a:t>
            </a:r>
            <a:r>
              <a:rPr lang="zh-CN" altLang="en-US" dirty="0">
                <a:latin typeface="方正楷体_GBK" pitchFamily="65" charset="-122"/>
                <a:ea typeface="方正楷体_GBK" pitchFamily="65" charset="-122"/>
              </a:rPr>
              <a:t>而言，</a:t>
            </a:r>
            <a:r>
              <a:rPr lang="zh-CN" altLang="en-US" dirty="0" smtClean="0">
                <a:latin typeface="方正楷体_GBK" pitchFamily="65" charset="-122"/>
                <a:ea typeface="方正楷体_GBK" pitchFamily="65" charset="-122"/>
              </a:rPr>
              <a:t>每个像素</a:t>
            </a:r>
            <a:r>
              <a:rPr lang="zh-CN" altLang="en-US" dirty="0">
                <a:latin typeface="方正楷体_GBK" pitchFamily="65" charset="-122"/>
                <a:ea typeface="方正楷体_GBK" pitchFamily="65" charset="-122"/>
              </a:rPr>
              <a:t>的亮度用一个数值来表示，通常数值范围在</a:t>
            </a:r>
            <a:r>
              <a:rPr lang="en-US" altLang="zh-CN" dirty="0">
                <a:latin typeface="方正楷体_GBK" pitchFamily="65" charset="-122"/>
                <a:ea typeface="方正楷体_GBK" pitchFamily="65" charset="-122"/>
              </a:rPr>
              <a:t>0</a:t>
            </a:r>
            <a:r>
              <a:rPr lang="zh-CN" altLang="en-US" dirty="0">
                <a:latin typeface="方正楷体_GBK" pitchFamily="65" charset="-122"/>
                <a:ea typeface="方正楷体_GBK" pitchFamily="65" charset="-122"/>
              </a:rPr>
              <a:t>到</a:t>
            </a:r>
            <a:r>
              <a:rPr lang="en-US" altLang="zh-CN" dirty="0">
                <a:latin typeface="方正楷体_GBK" pitchFamily="65" charset="-122"/>
                <a:ea typeface="方正楷体_GBK" pitchFamily="65" charset="-122"/>
              </a:rPr>
              <a:t>255</a:t>
            </a:r>
            <a:r>
              <a:rPr lang="zh-CN" altLang="en-US" dirty="0">
                <a:latin typeface="方正楷体_GBK" pitchFamily="65" charset="-122"/>
                <a:ea typeface="方正楷体_GBK" pitchFamily="65" charset="-122"/>
              </a:rPr>
              <a:t>之间，即可用一个字节来表示，</a:t>
            </a:r>
          </a:p>
          <a:p>
            <a:pPr eaLnBrk="1" hangingPunct="1">
              <a:lnSpc>
                <a:spcPct val="90000"/>
              </a:lnSpc>
              <a:buFont typeface="Wingdings" panose="05000000000000000000" pitchFamily="2" charset="2"/>
              <a:buNone/>
              <a:defRPr/>
            </a:pPr>
            <a:r>
              <a:rPr lang="zh-CN" altLang="en-US" dirty="0">
                <a:latin typeface="方正楷体_GBK" pitchFamily="65" charset="-122"/>
                <a:ea typeface="方正楷体_GBK" pitchFamily="65" charset="-122"/>
              </a:rPr>
              <a:t>  </a:t>
            </a:r>
            <a:r>
              <a:rPr lang="en-US" altLang="zh-CN" dirty="0">
                <a:latin typeface="方正楷体_GBK" pitchFamily="65" charset="-122"/>
                <a:ea typeface="方正楷体_GBK" pitchFamily="65" charset="-122"/>
              </a:rPr>
              <a:t>0</a:t>
            </a:r>
            <a:r>
              <a:rPr lang="zh-CN" altLang="en-US" dirty="0">
                <a:latin typeface="方正楷体_GBK" pitchFamily="65" charset="-122"/>
                <a:ea typeface="方正楷体_GBK" pitchFamily="65" charset="-122"/>
              </a:rPr>
              <a:t>表示黑、</a:t>
            </a:r>
            <a:r>
              <a:rPr lang="en-US" altLang="zh-CN" dirty="0">
                <a:latin typeface="方正楷体_GBK" pitchFamily="65" charset="-122"/>
                <a:ea typeface="方正楷体_GBK" pitchFamily="65" charset="-122"/>
              </a:rPr>
              <a:t>255</a:t>
            </a:r>
            <a:r>
              <a:rPr lang="zh-CN" altLang="en-US" dirty="0">
                <a:latin typeface="方正楷体_GBK" pitchFamily="65" charset="-122"/>
                <a:ea typeface="方正楷体_GBK" pitchFamily="65" charset="-122"/>
              </a:rPr>
              <a:t>表示白，而其它表示灰度级别</a:t>
            </a:r>
            <a:r>
              <a:rPr lang="zh-CN" altLang="en-US" dirty="0" smtClean="0">
                <a:latin typeface="方正楷体_GBK" pitchFamily="65" charset="-122"/>
                <a:ea typeface="方正楷体_GBK" pitchFamily="65" charset="-122"/>
              </a:rPr>
              <a:t>。</a:t>
            </a:r>
            <a:endParaRPr lang="en-US" altLang="zh-CN" dirty="0" smtClean="0">
              <a:latin typeface="方正楷体_GBK" pitchFamily="65" charset="-122"/>
              <a:ea typeface="方正楷体_GBK" pitchFamily="65" charset="-122"/>
            </a:endParaRPr>
          </a:p>
          <a:p>
            <a:pPr eaLnBrk="1" hangingPunct="1">
              <a:lnSpc>
                <a:spcPct val="90000"/>
              </a:lnSpc>
              <a:buFont typeface="Wingdings" panose="05000000000000000000" pitchFamily="2" charset="2"/>
              <a:buNone/>
              <a:defRPr/>
            </a:pPr>
            <a:endParaRPr lang="en-US" altLang="zh-CN" dirty="0">
              <a:latin typeface="方正楷体_GBK" pitchFamily="65" charset="-122"/>
              <a:ea typeface="方正楷体_GBK" pitchFamily="65" charset="-122"/>
            </a:endParaRPr>
          </a:p>
          <a:p>
            <a:pPr eaLnBrk="1" hangingPunct="1">
              <a:lnSpc>
                <a:spcPct val="90000"/>
              </a:lnSpc>
              <a:buFont typeface="Wingdings" panose="05000000000000000000" pitchFamily="2" charset="2"/>
              <a:buNone/>
              <a:defRPr/>
            </a:pPr>
            <a:endParaRPr lang="en-US" altLang="zh-CN" dirty="0" smtClean="0">
              <a:latin typeface="方正楷体_GBK" pitchFamily="65" charset="-122"/>
              <a:ea typeface="方正楷体_GBK" pitchFamily="65" charset="-122"/>
            </a:endParaRPr>
          </a:p>
          <a:p>
            <a:pPr eaLnBrk="1" hangingPunct="1">
              <a:lnSpc>
                <a:spcPct val="90000"/>
              </a:lnSpc>
              <a:buFont typeface="Wingdings" panose="05000000000000000000" pitchFamily="2" charset="2"/>
              <a:buNone/>
              <a:defRPr/>
            </a:pPr>
            <a:endParaRPr lang="zh-CN" altLang="en-US" dirty="0">
              <a:latin typeface="方正楷体_GBK" pitchFamily="65" charset="-122"/>
              <a:ea typeface="方正楷体_GBK" pitchFamily="65" charset="-122"/>
            </a:endParaRPr>
          </a:p>
          <a:p>
            <a:pPr>
              <a:defRPr/>
            </a:pPr>
            <a:endParaRPr lang="zh-CN" altLang="en-US" dirty="0">
              <a:latin typeface="微软雅黑" panose="020B0503020204020204" pitchFamily="34" charset="-122"/>
              <a:ea typeface="微软雅黑" panose="020B0503020204020204" pitchFamily="34" charset="-122"/>
            </a:endParaRPr>
          </a:p>
          <a:p>
            <a:pPr>
              <a:defRPr/>
            </a:pPr>
            <a:endParaRPr lang="zh-CN" altLang="en-US" dirty="0"/>
          </a:p>
        </p:txBody>
      </p:sp>
      <p:sp>
        <p:nvSpPr>
          <p:cNvPr id="4" name="文本占位符 3"/>
          <p:cNvSpPr>
            <a:spLocks noGrp="1"/>
          </p:cNvSpPr>
          <p:nvPr>
            <p:ph type="body" sz="quarter" idx="10"/>
          </p:nvPr>
        </p:nvSpPr>
        <p:spPr>
          <a:xfrm>
            <a:off x="0" y="-1588"/>
            <a:ext cx="5108575" cy="534988"/>
          </a:xfrm>
        </p:spPr>
        <p:txBody>
          <a:bodyPr/>
          <a:lstStyle/>
          <a:p>
            <a:pPr>
              <a:defRPr/>
            </a:pPr>
            <a:r>
              <a:rPr/>
              <a:t>二、数字图像处理的概念</a:t>
            </a:r>
          </a:p>
        </p:txBody>
      </p:sp>
      <p:sp>
        <p:nvSpPr>
          <p:cNvPr id="22534" name="文本框 7"/>
          <p:cNvSpPr txBox="1">
            <a:spLocks noChangeArrowheads="1"/>
          </p:cNvSpPr>
          <p:nvPr/>
        </p:nvSpPr>
        <p:spPr bwMode="auto">
          <a:xfrm>
            <a:off x="796924" y="4656349"/>
            <a:ext cx="160463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zh-CN" altLang="en-US" b="1" dirty="0">
                <a:solidFill>
                  <a:srgbClr val="333333"/>
                </a:solidFill>
              </a:rPr>
              <a:t>物理</a:t>
            </a:r>
            <a:r>
              <a:rPr lang="zh-CN" altLang="en-US" b="1" dirty="0" smtClean="0">
                <a:solidFill>
                  <a:srgbClr val="333333"/>
                </a:solidFill>
              </a:rPr>
              <a:t>图像及对应的</a:t>
            </a:r>
            <a:r>
              <a:rPr lang="zh-CN" altLang="en-US" b="1" dirty="0">
                <a:solidFill>
                  <a:srgbClr val="333333"/>
                </a:solidFill>
              </a:rPr>
              <a:t>数字</a:t>
            </a:r>
            <a:r>
              <a:rPr lang="zh-CN" altLang="en-US" b="1" dirty="0" smtClean="0">
                <a:solidFill>
                  <a:srgbClr val="333333"/>
                </a:solidFill>
              </a:rPr>
              <a:t>图像</a:t>
            </a:r>
            <a:endParaRPr lang="zh-CN" altLang="en-US" b="1" dirty="0">
              <a:solidFill>
                <a:srgbClr val="333333"/>
              </a:solidFill>
            </a:endParaRPr>
          </a:p>
          <a:p>
            <a:pPr eaLnBrk="1" hangingPunct="1"/>
            <a:endParaRPr lang="zh-CN" altLang="en-US" dirty="0"/>
          </a:p>
        </p:txBody>
      </p:sp>
      <p:grpSp>
        <p:nvGrpSpPr>
          <p:cNvPr id="7" name="Group 4"/>
          <p:cNvGrpSpPr>
            <a:grpSpLocks/>
          </p:cNvGrpSpPr>
          <p:nvPr/>
        </p:nvGrpSpPr>
        <p:grpSpPr bwMode="auto">
          <a:xfrm>
            <a:off x="2743200" y="3552523"/>
            <a:ext cx="6464300" cy="2784475"/>
            <a:chOff x="384" y="1344"/>
            <a:chExt cx="5341" cy="2917"/>
          </a:xfrm>
        </p:grpSpPr>
        <p:grpSp>
          <p:nvGrpSpPr>
            <p:cNvPr id="8" name="Group 5"/>
            <p:cNvGrpSpPr>
              <a:grpSpLocks/>
            </p:cNvGrpSpPr>
            <p:nvPr/>
          </p:nvGrpSpPr>
          <p:grpSpPr bwMode="auto">
            <a:xfrm>
              <a:off x="384" y="1344"/>
              <a:ext cx="5341" cy="2917"/>
              <a:chOff x="240" y="1288"/>
              <a:chExt cx="5341" cy="2917"/>
            </a:xfrm>
          </p:grpSpPr>
          <p:grpSp>
            <p:nvGrpSpPr>
              <p:cNvPr id="10" name="Group 6"/>
              <p:cNvGrpSpPr>
                <a:grpSpLocks/>
              </p:cNvGrpSpPr>
              <p:nvPr/>
            </p:nvGrpSpPr>
            <p:grpSpPr bwMode="auto">
              <a:xfrm>
                <a:off x="240" y="1776"/>
                <a:ext cx="3312" cy="2332"/>
                <a:chOff x="240" y="1776"/>
                <a:chExt cx="3312" cy="2332"/>
              </a:xfrm>
            </p:grpSpPr>
            <p:sp>
              <p:nvSpPr>
                <p:cNvPr id="37" name="Text Box 7"/>
                <p:cNvSpPr txBox="1">
                  <a:spLocks noChangeArrowheads="1"/>
                </p:cNvSpPr>
                <p:nvPr/>
              </p:nvSpPr>
              <p:spPr bwMode="auto">
                <a:xfrm>
                  <a:off x="1344" y="3840"/>
                  <a:ext cx="912"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rPr>
                    <a:t>物理图像</a:t>
                  </a:r>
                </a:p>
              </p:txBody>
            </p:sp>
            <p:pic>
              <p:nvPicPr>
                <p:cNvPr id="38" name="Picture 8" descr="中国使馆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1776"/>
                  <a:ext cx="3312" cy="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9"/>
              <p:cNvGrpSpPr>
                <a:grpSpLocks/>
              </p:cNvGrpSpPr>
              <p:nvPr/>
            </p:nvGrpSpPr>
            <p:grpSpPr bwMode="auto">
              <a:xfrm>
                <a:off x="2304" y="1288"/>
                <a:ext cx="3277" cy="2917"/>
                <a:chOff x="2304" y="1288"/>
                <a:chExt cx="3277" cy="2917"/>
              </a:xfrm>
            </p:grpSpPr>
            <p:grpSp>
              <p:nvGrpSpPr>
                <p:cNvPr id="12" name="Group 10"/>
                <p:cNvGrpSpPr>
                  <a:grpSpLocks/>
                </p:cNvGrpSpPr>
                <p:nvPr/>
              </p:nvGrpSpPr>
              <p:grpSpPr bwMode="auto">
                <a:xfrm>
                  <a:off x="3744" y="1929"/>
                  <a:ext cx="1536" cy="1522"/>
                  <a:chOff x="3792" y="2208"/>
                  <a:chExt cx="1536" cy="1522"/>
                </a:xfrm>
              </p:grpSpPr>
              <p:sp>
                <p:nvSpPr>
                  <p:cNvPr id="28" name="Rectangle 11" descr="大网格"/>
                  <p:cNvSpPr>
                    <a:spLocks noChangeArrowheads="1"/>
                  </p:cNvSpPr>
                  <p:nvPr/>
                </p:nvSpPr>
                <p:spPr bwMode="auto">
                  <a:xfrm>
                    <a:off x="3792" y="2208"/>
                    <a:ext cx="1536" cy="1488"/>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 name="Line 12"/>
                  <p:cNvSpPr>
                    <a:spLocks noChangeShapeType="1"/>
                  </p:cNvSpPr>
                  <p:nvPr/>
                </p:nvSpPr>
                <p:spPr bwMode="auto">
                  <a:xfrm>
                    <a:off x="3792" y="2592"/>
                    <a:ext cx="153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13"/>
                  <p:cNvSpPr>
                    <a:spLocks noChangeShapeType="1"/>
                  </p:cNvSpPr>
                  <p:nvPr/>
                </p:nvSpPr>
                <p:spPr bwMode="auto">
                  <a:xfrm>
                    <a:off x="3792" y="2976"/>
                    <a:ext cx="153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14"/>
                  <p:cNvSpPr>
                    <a:spLocks noChangeShapeType="1"/>
                  </p:cNvSpPr>
                  <p:nvPr/>
                </p:nvSpPr>
                <p:spPr bwMode="auto">
                  <a:xfrm>
                    <a:off x="3792" y="3360"/>
                    <a:ext cx="153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5"/>
                  <p:cNvSpPr>
                    <a:spLocks noChangeShapeType="1"/>
                  </p:cNvSpPr>
                  <p:nvPr/>
                </p:nvSpPr>
                <p:spPr bwMode="auto">
                  <a:xfrm>
                    <a:off x="4176" y="2208"/>
                    <a:ext cx="0" cy="14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6"/>
                  <p:cNvSpPr>
                    <a:spLocks noChangeShapeType="1"/>
                  </p:cNvSpPr>
                  <p:nvPr/>
                </p:nvSpPr>
                <p:spPr bwMode="auto">
                  <a:xfrm>
                    <a:off x="4560" y="2208"/>
                    <a:ext cx="0" cy="14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7"/>
                  <p:cNvSpPr>
                    <a:spLocks noChangeShapeType="1"/>
                  </p:cNvSpPr>
                  <p:nvPr/>
                </p:nvSpPr>
                <p:spPr bwMode="auto">
                  <a:xfrm>
                    <a:off x="4944" y="2208"/>
                    <a:ext cx="0" cy="14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Text Box 18"/>
                  <p:cNvSpPr txBox="1">
                    <a:spLocks noChangeArrowheads="1"/>
                  </p:cNvSpPr>
                  <p:nvPr/>
                </p:nvSpPr>
                <p:spPr bwMode="auto">
                  <a:xfrm>
                    <a:off x="4550" y="2270"/>
                    <a:ext cx="480"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rPr>
                      <a:t>196</a:t>
                    </a:r>
                  </a:p>
                </p:txBody>
              </p:sp>
              <p:sp>
                <p:nvSpPr>
                  <p:cNvPr id="36" name="Text Box 19"/>
                  <p:cNvSpPr txBox="1">
                    <a:spLocks noChangeArrowheads="1"/>
                  </p:cNvSpPr>
                  <p:nvPr/>
                </p:nvSpPr>
                <p:spPr bwMode="auto">
                  <a:xfrm>
                    <a:off x="3822" y="3343"/>
                    <a:ext cx="424"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a:latin typeface="Times New Roman" panose="02020603050405020304" pitchFamily="18" charset="0"/>
                      </a:rPr>
                      <a:t>43</a:t>
                    </a:r>
                  </a:p>
                </p:txBody>
              </p:sp>
            </p:grpSp>
            <p:sp>
              <p:nvSpPr>
                <p:cNvPr id="13" name="Text Box 20"/>
                <p:cNvSpPr txBox="1">
                  <a:spLocks noChangeArrowheads="1"/>
                </p:cNvSpPr>
                <p:nvPr/>
              </p:nvSpPr>
              <p:spPr bwMode="auto">
                <a:xfrm>
                  <a:off x="4979" y="1344"/>
                  <a:ext cx="60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rPr>
                    <a:t>灰度</a:t>
                  </a:r>
                </a:p>
              </p:txBody>
            </p:sp>
            <p:grpSp>
              <p:nvGrpSpPr>
                <p:cNvPr id="14" name="Group 21"/>
                <p:cNvGrpSpPr>
                  <a:grpSpLocks/>
                </p:cNvGrpSpPr>
                <p:nvPr/>
              </p:nvGrpSpPr>
              <p:grpSpPr bwMode="auto">
                <a:xfrm>
                  <a:off x="4742" y="1548"/>
                  <a:ext cx="288" cy="480"/>
                  <a:chOff x="4742" y="1548"/>
                  <a:chExt cx="288" cy="480"/>
                </a:xfrm>
              </p:grpSpPr>
              <p:sp>
                <p:nvSpPr>
                  <p:cNvPr id="26" name="Line 22"/>
                  <p:cNvSpPr>
                    <a:spLocks noChangeShapeType="1"/>
                  </p:cNvSpPr>
                  <p:nvPr/>
                </p:nvSpPr>
                <p:spPr bwMode="auto">
                  <a:xfrm>
                    <a:off x="4886" y="1548"/>
                    <a:ext cx="1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3"/>
                  <p:cNvSpPr>
                    <a:spLocks noChangeShapeType="1"/>
                  </p:cNvSpPr>
                  <p:nvPr/>
                </p:nvSpPr>
                <p:spPr bwMode="auto">
                  <a:xfrm flipH="1">
                    <a:off x="4742" y="1548"/>
                    <a:ext cx="144" cy="48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Text Box 24"/>
                <p:cNvSpPr txBox="1">
                  <a:spLocks noChangeArrowheads="1"/>
                </p:cNvSpPr>
                <p:nvPr/>
              </p:nvSpPr>
              <p:spPr bwMode="auto">
                <a:xfrm>
                  <a:off x="4573" y="3611"/>
                  <a:ext cx="43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rPr>
                    <a:t>像素</a:t>
                  </a:r>
                </a:p>
              </p:txBody>
            </p:sp>
            <p:grpSp>
              <p:nvGrpSpPr>
                <p:cNvPr id="16" name="Group 25"/>
                <p:cNvGrpSpPr>
                  <a:grpSpLocks/>
                </p:cNvGrpSpPr>
                <p:nvPr/>
              </p:nvGrpSpPr>
              <p:grpSpPr bwMode="auto">
                <a:xfrm>
                  <a:off x="4656" y="3225"/>
                  <a:ext cx="384" cy="480"/>
                  <a:chOff x="4656" y="3225"/>
                  <a:chExt cx="384" cy="480"/>
                </a:xfrm>
              </p:grpSpPr>
              <p:sp>
                <p:nvSpPr>
                  <p:cNvPr id="24" name="Line 26"/>
                  <p:cNvSpPr>
                    <a:spLocks noChangeShapeType="1"/>
                  </p:cNvSpPr>
                  <p:nvPr/>
                </p:nvSpPr>
                <p:spPr bwMode="auto">
                  <a:xfrm flipH="1" flipV="1">
                    <a:off x="4656" y="3225"/>
                    <a:ext cx="48" cy="43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7"/>
                  <p:cNvSpPr>
                    <a:spLocks noChangeShapeType="1"/>
                  </p:cNvSpPr>
                  <p:nvPr/>
                </p:nvSpPr>
                <p:spPr bwMode="auto">
                  <a:xfrm flipV="1">
                    <a:off x="4800" y="3225"/>
                    <a:ext cx="240" cy="48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 name="Text Box 28"/>
                <p:cNvSpPr txBox="1">
                  <a:spLocks noChangeArrowheads="1"/>
                </p:cNvSpPr>
                <p:nvPr/>
              </p:nvSpPr>
              <p:spPr bwMode="auto">
                <a:xfrm>
                  <a:off x="3624" y="3818"/>
                  <a:ext cx="1008"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rPr>
                    <a:t>数字图像</a:t>
                  </a:r>
                </a:p>
              </p:txBody>
            </p:sp>
            <p:grpSp>
              <p:nvGrpSpPr>
                <p:cNvPr id="18" name="Group 29"/>
                <p:cNvGrpSpPr>
                  <a:grpSpLocks/>
                </p:cNvGrpSpPr>
                <p:nvPr/>
              </p:nvGrpSpPr>
              <p:grpSpPr bwMode="auto">
                <a:xfrm>
                  <a:off x="2304" y="2832"/>
                  <a:ext cx="1576" cy="976"/>
                  <a:chOff x="2304" y="2832"/>
                  <a:chExt cx="1576" cy="976"/>
                </a:xfrm>
              </p:grpSpPr>
              <p:sp>
                <p:nvSpPr>
                  <p:cNvPr id="22" name="Freeform 30"/>
                  <p:cNvSpPr>
                    <a:spLocks/>
                  </p:cNvSpPr>
                  <p:nvPr/>
                </p:nvSpPr>
                <p:spPr bwMode="auto">
                  <a:xfrm>
                    <a:off x="2304" y="2832"/>
                    <a:ext cx="1576" cy="976"/>
                  </a:xfrm>
                  <a:custGeom>
                    <a:avLst/>
                    <a:gdLst>
                      <a:gd name="T0" fmla="*/ 88 w 1576"/>
                      <a:gd name="T1" fmla="*/ 88 h 976"/>
                      <a:gd name="T2" fmla="*/ 136 w 1576"/>
                      <a:gd name="T3" fmla="*/ 136 h 976"/>
                      <a:gd name="T4" fmla="*/ 904 w 1576"/>
                      <a:gd name="T5" fmla="*/ 904 h 976"/>
                      <a:gd name="T6" fmla="*/ 1576 w 1576"/>
                      <a:gd name="T7" fmla="*/ 568 h 976"/>
                      <a:gd name="T8" fmla="*/ 0 60000 65536"/>
                      <a:gd name="T9" fmla="*/ 0 60000 65536"/>
                      <a:gd name="T10" fmla="*/ 0 60000 65536"/>
                      <a:gd name="T11" fmla="*/ 0 60000 65536"/>
                      <a:gd name="T12" fmla="*/ 0 w 1576"/>
                      <a:gd name="T13" fmla="*/ 0 h 976"/>
                      <a:gd name="T14" fmla="*/ 1576 w 1576"/>
                      <a:gd name="T15" fmla="*/ 976 h 976"/>
                    </a:gdLst>
                    <a:ahLst/>
                    <a:cxnLst>
                      <a:cxn ang="T8">
                        <a:pos x="T0" y="T1"/>
                      </a:cxn>
                      <a:cxn ang="T9">
                        <a:pos x="T2" y="T3"/>
                      </a:cxn>
                      <a:cxn ang="T10">
                        <a:pos x="T4" y="T5"/>
                      </a:cxn>
                      <a:cxn ang="T11">
                        <a:pos x="T6" y="T7"/>
                      </a:cxn>
                    </a:cxnLst>
                    <a:rect l="T12" t="T13" r="T14" b="T15"/>
                    <a:pathLst>
                      <a:path w="1576" h="976">
                        <a:moveTo>
                          <a:pt x="88" y="88"/>
                        </a:moveTo>
                        <a:cubicBezTo>
                          <a:pt x="44" y="44"/>
                          <a:pt x="0" y="0"/>
                          <a:pt x="136" y="136"/>
                        </a:cubicBezTo>
                        <a:cubicBezTo>
                          <a:pt x="272" y="272"/>
                          <a:pt x="664" y="832"/>
                          <a:pt x="904" y="904"/>
                        </a:cubicBezTo>
                        <a:cubicBezTo>
                          <a:pt x="1144" y="976"/>
                          <a:pt x="1464" y="624"/>
                          <a:pt x="1576" y="568"/>
                        </a:cubicBezTo>
                      </a:path>
                    </a:pathLst>
                  </a:custGeom>
                  <a:noFill/>
                  <a:ln w="12700"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 name="Oval 31"/>
                  <p:cNvSpPr>
                    <a:spLocks noChangeArrowheads="1"/>
                  </p:cNvSpPr>
                  <p:nvPr/>
                </p:nvSpPr>
                <p:spPr bwMode="auto">
                  <a:xfrm>
                    <a:off x="2304" y="2832"/>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9" name="Group 32"/>
                <p:cNvGrpSpPr>
                  <a:grpSpLocks/>
                </p:cNvGrpSpPr>
                <p:nvPr/>
              </p:nvGrpSpPr>
              <p:grpSpPr bwMode="auto">
                <a:xfrm>
                  <a:off x="2736" y="1288"/>
                  <a:ext cx="2016" cy="728"/>
                  <a:chOff x="2736" y="1288"/>
                  <a:chExt cx="2016" cy="728"/>
                </a:xfrm>
              </p:grpSpPr>
              <p:sp>
                <p:nvSpPr>
                  <p:cNvPr id="20" name="Freeform 33"/>
                  <p:cNvSpPr>
                    <a:spLocks/>
                  </p:cNvSpPr>
                  <p:nvPr/>
                </p:nvSpPr>
                <p:spPr bwMode="auto">
                  <a:xfrm>
                    <a:off x="2784" y="1288"/>
                    <a:ext cx="1968" cy="728"/>
                  </a:xfrm>
                  <a:custGeom>
                    <a:avLst/>
                    <a:gdLst>
                      <a:gd name="T0" fmla="*/ 0 w 2352"/>
                      <a:gd name="T1" fmla="*/ 606 h 824"/>
                      <a:gd name="T2" fmla="*/ 874 w 2352"/>
                      <a:gd name="T3" fmla="*/ 6 h 824"/>
                      <a:gd name="T4" fmla="*/ 1647 w 2352"/>
                      <a:gd name="T5" fmla="*/ 643 h 824"/>
                      <a:gd name="T6" fmla="*/ 0 60000 65536"/>
                      <a:gd name="T7" fmla="*/ 0 60000 65536"/>
                      <a:gd name="T8" fmla="*/ 0 60000 65536"/>
                      <a:gd name="T9" fmla="*/ 0 w 2352"/>
                      <a:gd name="T10" fmla="*/ 0 h 824"/>
                      <a:gd name="T11" fmla="*/ 2352 w 2352"/>
                      <a:gd name="T12" fmla="*/ 824 h 824"/>
                    </a:gdLst>
                    <a:ahLst/>
                    <a:cxnLst>
                      <a:cxn ang="T6">
                        <a:pos x="T0" y="T1"/>
                      </a:cxn>
                      <a:cxn ang="T7">
                        <a:pos x="T2" y="T3"/>
                      </a:cxn>
                      <a:cxn ang="T8">
                        <a:pos x="T4" y="T5"/>
                      </a:cxn>
                    </a:cxnLst>
                    <a:rect l="T9" t="T10" r="T11" b="T12"/>
                    <a:pathLst>
                      <a:path w="2352" h="824">
                        <a:moveTo>
                          <a:pt x="0" y="776"/>
                        </a:moveTo>
                        <a:cubicBezTo>
                          <a:pt x="428" y="388"/>
                          <a:pt x="856" y="0"/>
                          <a:pt x="1248" y="8"/>
                        </a:cubicBezTo>
                        <a:cubicBezTo>
                          <a:pt x="1640" y="16"/>
                          <a:pt x="2168" y="688"/>
                          <a:pt x="2352" y="824"/>
                        </a:cubicBezTo>
                      </a:path>
                    </a:pathLst>
                  </a:custGeom>
                  <a:noFill/>
                  <a:ln w="12700"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 name="Oval 34"/>
                  <p:cNvSpPr>
                    <a:spLocks noChangeArrowheads="1"/>
                  </p:cNvSpPr>
                  <p:nvPr/>
                </p:nvSpPr>
                <p:spPr bwMode="auto">
                  <a:xfrm>
                    <a:off x="2736" y="1920"/>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sp>
          <p:nvSpPr>
            <p:cNvPr id="9" name="Text Box 35"/>
            <p:cNvSpPr txBox="1">
              <a:spLocks noChangeArrowheads="1"/>
            </p:cNvSpPr>
            <p:nvPr/>
          </p:nvSpPr>
          <p:spPr bwMode="auto">
            <a:xfrm>
              <a:off x="1488" y="1632"/>
              <a:ext cx="268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000" b="1">
                <a:solidFill>
                  <a:schemeClr val="folHlink"/>
                </a:solidFill>
                <a:latin typeface="楷体_GB2312" pitchFamily="49" charset="-122"/>
                <a:ea typeface="楷体_GB2312" pitchFamily="49" charset="-122"/>
              </a:endParaRPr>
            </a:p>
          </p:txBody>
        </p:sp>
      </p:grpSp>
    </p:spTree>
    <p:extLst>
      <p:ext uri="{BB962C8B-B14F-4D97-AF65-F5344CB8AC3E}">
        <p14:creationId xmlns:p14="http://schemas.microsoft.com/office/powerpoint/2010/main" val="20284621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smtClean="0"/>
              <a:t>什么是数字图像</a:t>
            </a:r>
            <a:r>
              <a:rPr lang="en-US" dirty="0" smtClean="0"/>
              <a:t>?</a:t>
            </a:r>
            <a:endParaRPr dirty="0"/>
          </a:p>
        </p:txBody>
      </p:sp>
      <p:sp>
        <p:nvSpPr>
          <p:cNvPr id="4" name="文本占位符 3"/>
          <p:cNvSpPr>
            <a:spLocks noGrp="1"/>
          </p:cNvSpPr>
          <p:nvPr>
            <p:ph type="body" sz="quarter" idx="10"/>
          </p:nvPr>
        </p:nvSpPr>
        <p:spPr>
          <a:xfrm>
            <a:off x="0" y="-1588"/>
            <a:ext cx="5108575" cy="534988"/>
          </a:xfrm>
        </p:spPr>
        <p:txBody>
          <a:bodyPr/>
          <a:lstStyle/>
          <a:p>
            <a:pPr>
              <a:defRPr/>
            </a:pPr>
            <a:r>
              <a:rPr/>
              <a:t>二、数字图像处理的概念</a:t>
            </a:r>
          </a:p>
          <a:p>
            <a:pPr>
              <a:defRPr/>
            </a:pPr>
            <a:endParaRPr/>
          </a:p>
        </p:txBody>
      </p:sp>
      <p:sp>
        <p:nvSpPr>
          <p:cNvPr id="39" name="Rectangle 3"/>
          <p:cNvSpPr txBox="1">
            <a:spLocks noChangeArrowheads="1"/>
          </p:cNvSpPr>
          <p:nvPr/>
        </p:nvSpPr>
        <p:spPr bwMode="auto">
          <a:xfrm>
            <a:off x="454025" y="1752600"/>
            <a:ext cx="8229600" cy="452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buClr>
                <a:srgbClr val="002060"/>
              </a:buClr>
              <a:buSzTx/>
              <a:defRPr/>
            </a:pPr>
            <a:r>
              <a:rPr lang="zh-CN" altLang="en-US" sz="2000" kern="0" dirty="0" smtClean="0">
                <a:latin typeface="微软雅黑" panose="020B0503020204020204" pitchFamily="34" charset="-122"/>
                <a:ea typeface="微软雅黑" panose="020B0503020204020204" pitchFamily="34" charset="-122"/>
              </a:rPr>
              <a:t>灰度级</a:t>
            </a:r>
          </a:p>
          <a:p>
            <a:pPr eaLnBrk="1" hangingPunct="1">
              <a:defRPr/>
            </a:pPr>
            <a:endParaRPr lang="en-US" altLang="zh-CN" kern="0" dirty="0" smtClean="0">
              <a:solidFill>
                <a:srgbClr val="333333"/>
              </a:solidFill>
            </a:endParaRPr>
          </a:p>
        </p:txBody>
      </p:sp>
      <p:pic>
        <p:nvPicPr>
          <p:cNvPr id="2560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75" y="2616200"/>
            <a:ext cx="2582863"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5"/>
          <p:cNvSpPr>
            <a:spLocks noChangeArrowheads="1"/>
          </p:cNvSpPr>
          <p:nvPr/>
        </p:nvSpPr>
        <p:spPr bwMode="auto">
          <a:xfrm>
            <a:off x="3505200" y="1066800"/>
            <a:ext cx="6781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灰度图像</a:t>
            </a:r>
            <a:r>
              <a:rPr lang="en-US" altLang="zh-CN" sz="2000">
                <a:latin typeface="微软雅黑" panose="020B0503020204020204" pitchFamily="34" charset="-122"/>
                <a:ea typeface="微软雅黑" panose="020B0503020204020204" pitchFamily="34" charset="-122"/>
              </a:rPr>
              <a:t>(128x128)</a:t>
            </a:r>
            <a:r>
              <a:rPr lang="zh-CN" altLang="en-US" sz="2000">
                <a:latin typeface="微软雅黑" panose="020B0503020204020204" pitchFamily="34" charset="-122"/>
                <a:ea typeface="微软雅黑" panose="020B0503020204020204" pitchFamily="34" charset="-122"/>
              </a:rPr>
              <a:t>及其对应的数值矩阵</a:t>
            </a:r>
          </a:p>
        </p:txBody>
      </p:sp>
      <p:pic>
        <p:nvPicPr>
          <p:cNvPr id="2560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600200"/>
            <a:ext cx="26495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直接连接符 48"/>
          <p:cNvCxnSpPr/>
          <p:nvPr/>
        </p:nvCxnSpPr>
        <p:spPr>
          <a:xfrm flipV="1">
            <a:off x="3716338" y="3276600"/>
            <a:ext cx="1846262" cy="1295400"/>
          </a:xfrm>
          <a:prstGeom prst="line">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137275" y="3257550"/>
            <a:ext cx="1454150" cy="1314450"/>
          </a:xfrm>
          <a:prstGeom prst="line">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5562600" y="2689225"/>
            <a:ext cx="592138" cy="609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25611" name="图片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4572000"/>
            <a:ext cx="3848100" cy="2219325"/>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19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dirty="0" smtClean="0"/>
              <a:t>什么是数字图像</a:t>
            </a:r>
            <a:r>
              <a:rPr lang="en-US" dirty="0" smtClean="0"/>
              <a:t>?</a:t>
            </a:r>
            <a:endParaRPr dirty="0"/>
          </a:p>
        </p:txBody>
      </p:sp>
      <p:sp>
        <p:nvSpPr>
          <p:cNvPr id="26627"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微软雅黑" panose="020B0503020204020204" pitchFamily="34" charset="-122"/>
                <a:ea typeface="微软雅黑" panose="020B0503020204020204" pitchFamily="34" charset="-122"/>
              </a:rPr>
              <a:t>彩色图像可以用红、绿、蓝三元组的二维矩阵来表示。</a:t>
            </a:r>
          </a:p>
          <a:p>
            <a:r>
              <a:rPr lang="zh-CN" altLang="en-US" dirty="0" smtClean="0">
                <a:latin typeface="微软雅黑" panose="020B0503020204020204" pitchFamily="34" charset="-122"/>
                <a:ea typeface="微软雅黑" panose="020B0503020204020204" pitchFamily="34" charset="-122"/>
              </a:rPr>
              <a:t>通常，三元组的每个数值也是在</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到</a:t>
            </a:r>
            <a:r>
              <a:rPr lang="en-US" altLang="zh-CN" dirty="0" smtClean="0">
                <a:latin typeface="微软雅黑" panose="020B0503020204020204" pitchFamily="34" charset="-122"/>
                <a:ea typeface="微软雅黑" panose="020B0503020204020204" pitchFamily="34" charset="-122"/>
              </a:rPr>
              <a:t>255</a:t>
            </a:r>
            <a:r>
              <a:rPr lang="zh-CN" altLang="en-US" dirty="0" smtClean="0">
                <a:latin typeface="微软雅黑" panose="020B0503020204020204" pitchFamily="34" charset="-122"/>
                <a:ea typeface="微软雅黑" panose="020B0503020204020204" pitchFamily="34" charset="-122"/>
              </a:rPr>
              <a:t>之间，</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表示相应的基色在该像素中没有，而</a:t>
            </a:r>
            <a:r>
              <a:rPr lang="en-US" altLang="zh-CN" dirty="0" smtClean="0">
                <a:latin typeface="微软雅黑" panose="020B0503020204020204" pitchFamily="34" charset="-122"/>
                <a:ea typeface="微软雅黑" panose="020B0503020204020204" pitchFamily="34" charset="-122"/>
              </a:rPr>
              <a:t>255</a:t>
            </a:r>
            <a:r>
              <a:rPr lang="zh-CN" altLang="en-US" dirty="0" smtClean="0">
                <a:latin typeface="微软雅黑" panose="020B0503020204020204" pitchFamily="34" charset="-122"/>
                <a:ea typeface="微软雅黑" panose="020B0503020204020204" pitchFamily="34" charset="-122"/>
              </a:rPr>
              <a:t>则代表相应的基色在该像素中取得最大值，这种情况下每个像素可用三个字节来表示。</a:t>
            </a:r>
          </a:p>
          <a:p>
            <a:r>
              <a:rPr lang="zh-CN" altLang="en-US" dirty="0" smtClean="0">
                <a:latin typeface="微软雅黑" panose="020B0503020204020204" pitchFamily="34" charset="-122"/>
                <a:ea typeface="微软雅黑" panose="020B0503020204020204" pitchFamily="34" charset="-122"/>
              </a:rPr>
              <a:t>彩色图像</a:t>
            </a:r>
            <a:r>
              <a:rPr lang="en-US" altLang="zh-CN" dirty="0" smtClean="0">
                <a:latin typeface="微软雅黑" panose="020B0503020204020204" pitchFamily="34" charset="-122"/>
                <a:ea typeface="微软雅黑" panose="020B0503020204020204" pitchFamily="34" charset="-122"/>
              </a:rPr>
              <a:t>(128x128)</a:t>
            </a:r>
            <a:r>
              <a:rPr lang="zh-CN" altLang="en-US" dirty="0" smtClean="0">
                <a:latin typeface="微软雅黑" panose="020B0503020204020204" pitchFamily="34" charset="-122"/>
                <a:ea typeface="微软雅黑" panose="020B0503020204020204" pitchFamily="34" charset="-122"/>
              </a:rPr>
              <a:t>及其对应的数值矩阵（仅列出一部分）</a:t>
            </a:r>
          </a:p>
          <a:p>
            <a:endParaRPr lang="zh-CN" altLang="en-US" dirty="0" smtClean="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a:xfrm>
            <a:off x="0" y="-1588"/>
            <a:ext cx="5108575" cy="534988"/>
          </a:xfrm>
        </p:spPr>
        <p:txBody>
          <a:bodyPr/>
          <a:lstStyle/>
          <a:p>
            <a:pPr>
              <a:defRPr/>
            </a:pPr>
            <a:r>
              <a:rPr/>
              <a:t>二、数字图像处理的概念</a:t>
            </a:r>
          </a:p>
          <a:p>
            <a:pPr>
              <a:defRPr/>
            </a:pPr>
            <a:endParaRPr/>
          </a:p>
        </p:txBody>
      </p:sp>
      <p:pic>
        <p:nvPicPr>
          <p:cNvPr id="2662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657600"/>
            <a:ext cx="1676400"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7"/>
          <p:cNvSpPr>
            <a:spLocks noChangeArrowheads="1"/>
          </p:cNvSpPr>
          <p:nvPr/>
        </p:nvSpPr>
        <p:spPr bwMode="auto">
          <a:xfrm>
            <a:off x="3956050" y="3657600"/>
            <a:ext cx="5029200" cy="20828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US" altLang="zh-CN" sz="1000" b="1"/>
              <a:t>(207,137,130) (220,179,163) (215,169,161) (210,179,172) (210,179,172) (207,154,146) (217,124,121) (226,144,133) (226,144,133) (224,137,124) (227,151,136) (227,151,136) (226,159,142) (227,151,136) (230,170,154) (231,178,163) (231,178,163) (231,178,163) (236,187,171) (236,187,171) (239,195,176) (239,195,176) (240,205,187) (239,195,176) (231,138,123) (217,124,121) (215,169,161) (216,179,170) (216,179,170) (207,137,120) </a:t>
            </a:r>
          </a:p>
          <a:p>
            <a:pPr eaLnBrk="1" hangingPunct="1"/>
            <a:r>
              <a:rPr lang="en-US" altLang="zh-CN" sz="1000" b="1"/>
              <a:t>(159, 51,   71) (189,   89,101) (216,111,110) (217,124,121) (227,151,136) (227,151,136) (226,159,142) (226,159,142) (237,159,135) (237,159,135) (231,178,163) (236,187,171) (231,178,163) (236,187,171) (236,187,171) (236,187,171) (239,195,176) (239,195,176) (236,187,171) (227,133,118) (213,142,135) (216,179,170) (221,184,170) (190,  89,  89) (204,109,113) (204,115,118) (189,   85, 97) (159,  60,   78) (136,  38,  65) (160,  56,  75) (204,109,113) (227,151,136) (226,159,142) (237,159,135) (227,151,136)</a:t>
            </a:r>
          </a:p>
        </p:txBody>
      </p:sp>
      <p:cxnSp>
        <p:nvCxnSpPr>
          <p:cNvPr id="9" name="直接箭头连接符 8"/>
          <p:cNvCxnSpPr/>
          <p:nvPr/>
        </p:nvCxnSpPr>
        <p:spPr>
          <a:xfrm flipV="1">
            <a:off x="1752600" y="3657600"/>
            <a:ext cx="2203450" cy="762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752600" y="5029200"/>
            <a:ext cx="2203450" cy="711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485900" y="4419600"/>
            <a:ext cx="533400" cy="609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5521107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834.75"/>
  <p:tag name="ORIGINALWIDTH" val="3105"/>
  <p:tag name="OUTPUTDPI" val="1200"/>
  <p:tag name="LATEXADDIN" val="\documentclass{article}&#10;\usepackage{amsmath}&#10;\pagestyle{empty}&#10;\begin{document}&#10;&#10;$$&#10;f(x,y)=&#10;\left[\begin{array}{l|cccc}&#10; \mbox{indices}&amp;1&amp;2&amp;\cdots&amp;N\\\hline&#10; 1&amp;f(1,1)&amp;f(1,2)&amp;\cdots&amp;f(1,N)\\&#10; 2&amp;f(2,1)&amp;f(2,2)&amp;\cdots&amp;f(2,N)\\&#10; \vdots&amp;\vdots&amp;\vdots&amp;\vdots&amp;\vdots\\&#10; M&amp;f(M,1)&amp;f(M,2)&amp;\cdots&amp;f(M,N)&#10;\end{array}\right]&#10;$$&#10;\end{document}"/>
  <p:tag name="IGUANATEXSIZE" val="20"/>
  <p:tag name="IGUANATEXCURSOR" val="263"/>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4.5"/>
  <p:tag name="ORIGINALWIDTH" val="1181.25"/>
  <p:tag name="OUTPUTDPI" val="1200"/>
  <p:tag name="LATEXADDIN" val="\documentclass{article}&#10;\usepackage{amsmath}&#10;\usepackage{color}&#10;\pagestyle{empty}&#10;\begin{document}&#10;&#10;$$f(x,y)=0,1,\cdots,255$$&#10;&#10;\end{document}"/>
  <p:tag name="IGUANATEXSIZE" val="20"/>
  <p:tag name="IGUANATEXCURSOR" val="120"/>
  <p:tag name="TRANSPARENCY" val="True"/>
  <p:tag name="FILENAME" val=""/>
  <p:tag name="INPUTTYPE" val="0"/>
  <p:tag name="LATEXENGINEID" val="0"/>
  <p:tag name="TEMPFOLDER" val=".\.\"/>
</p:tagLst>
</file>

<file path=ppt/tags/tag3.xml><?xml version="1.0" encoding="utf-8"?>
<p:tagLst xmlns:a="http://schemas.openxmlformats.org/drawingml/2006/main" xmlns:r="http://schemas.openxmlformats.org/officeDocument/2006/relationships" xmlns:p="http://schemas.openxmlformats.org/presentationml/2006/main">
  <p:tag name="ORIGINALHEIGHT" val="108.75"/>
  <p:tag name="ORIGINALWIDTH" val="821.25"/>
  <p:tag name="OUTPUTDPI" val="1200"/>
  <p:tag name="LATEXADDIN" val="\documentclass{article}&#10;\usepackage{amsmath}&#10;\usepackage{color}&#10;\pagestyle{empty}&#10;\begin{document}&#10;$$x=1,2,\cdots,N$$&#10;&#10;&#10;\end{document}"/>
  <p:tag name="IGUANATEXSIZE" val="20"/>
  <p:tag name="IGUANATEXCURSOR" val="115"/>
  <p:tag name="TRANSPARENCY" val="True"/>
  <p:tag name="FILENAME" val=""/>
  <p:tag name="INPUTTYPE" val="0"/>
  <p:tag name="LATEXENGINEID" val="0"/>
  <p:tag name="TEMPFOLDER" val=".\.\"/>
</p:tagLst>
</file>

<file path=ppt/tags/tag4.xml><?xml version="1.0" encoding="utf-8"?>
<p:tagLst xmlns:a="http://schemas.openxmlformats.org/drawingml/2006/main" xmlns:r="http://schemas.openxmlformats.org/officeDocument/2006/relationships" xmlns:p="http://schemas.openxmlformats.org/presentationml/2006/main">
  <p:tag name="ORIGINALHEIGHT" val="110.25"/>
  <p:tag name="ORIGINALWIDTH" val="836.25"/>
  <p:tag name="OUTPUTDPI" val="1200"/>
  <p:tag name="LATEXADDIN" val="\documentclass{article}&#10;\usepackage{amsmath}&#10;\usepackage{color}&#10;\pagestyle{empty}&#10;\begin{document}&#10;&#10;$$y=1,2,\cdots,M$$&#10;&#10;\end{document}"/>
  <p:tag name="IGUANATEXSIZE" val="20"/>
  <p:tag name="IGUANATEXCURSOR" val="116"/>
  <p:tag name="TRANSPARENCY" val="True"/>
  <p:tag name="FILENAME" val=""/>
  <p:tag name="INPUTTYPE" val="0"/>
  <p:tag name="LATEXENGINEID" val="0"/>
  <p:tag name="TEMPFOLDER" val=".\.\"/>
</p:tagLst>
</file>

<file path=ppt/tags/tag5.xml><?xml version="1.0" encoding="utf-8"?>
<p:tagLst xmlns:a="http://schemas.openxmlformats.org/drawingml/2006/main" xmlns:r="http://schemas.openxmlformats.org/officeDocument/2006/relationships" xmlns:p="http://schemas.openxmlformats.org/presentationml/2006/main">
  <p:tag name="ORIGINALHEIGHT" val="130.5"/>
  <p:tag name="ORIGINALWIDTH" val="1467.75"/>
  <p:tag name="OUTPUTDPI" val="1200"/>
  <p:tag name="LATEXADDIN" val="\documentclass{article}&#10;\usepackage{amsmath}&#10;\pagestyle{empty}&#10;\usepackage{xcolor}&#10;\begin{document}&#10;&#10;&#10;[\textcolor{red}{$f_r(x,y)$},\textcolor{green}{$f_g(x,y)$},\textcolor{blue}{$f_b(x,y)$}]&#10;=&#10;\end{document}"/>
  <p:tag name="IGUANATEXSIZE" val="18"/>
  <p:tag name="IGUANATEXCURSOR" val="192"/>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834.75"/>
  <p:tag name="ORIGINALWIDTH" val="2541"/>
  <p:tag name="OUTPUTDPI" val="1200"/>
  <p:tag name="LATEXADDIN" val="\documentclass{article}&#10;\usepackage{amsmath}&#10;\usepackage{xcolor}&#10;\pagestyle{empty}&#10;&#10;\begin{document}&#10;\textcolor{blue}{&#10;$$&#10;\left[\begin{array}{l|cccc}&#10; \mbox{indices}&amp;1&amp;2&amp;\cdots&amp;N\\\hline&#10; 1&amp;f(1,1)&amp;f(1,2)&amp;\cdots&amp;f(1,N)\\&#10; 2&amp;f(2,1)&amp;f(2,2)&amp;\cdots&amp;f(2,N)\\&#10; \vdots&amp;\vdots&amp;\vdots&amp;\vdots&amp;\vdots\\&#10; M&amp;f(M,1)&amp;f(M,2)&amp;\cdots&amp;f(M,N)&#10;\end{array}\right]&#10;$$&#10;}&#10;\end{document}"/>
  <p:tag name="IGUANATEXSIZE" val="20"/>
  <p:tag name="IGUANATEXCURSOR" val="341"/>
  <p:tag name="TRANSPARENCY" val="Fals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834.75"/>
  <p:tag name="ORIGINALWIDTH" val="2541"/>
  <p:tag name="OUTPUTDPI" val="1200"/>
  <p:tag name="LATEXADDIN" val="\documentclass{article}&#10;\usepackage{amsmath}&#10;\usepackage{xcolor}&#10;\pagestyle{empty}&#10;\begin{document}&#10;\textcolor{green}&#10;{&#10;$$&#10;\left[\begin{array}{l|cccc}&#10; \mbox{indices}&amp;1&amp;2&amp;\cdots&amp;N\\\hline&#10; 1&amp;f(1,1)&amp;f(1,2)&amp;\cdots&amp;f(1,N)\\&#10; 2&amp;f(2,1)&amp;f(2,2)&amp;\cdots&amp;f(2,N)\\&#10; \vdots&amp;\vdots&amp;\vdots&amp;\vdots&amp;\vdots\\&#10; M&amp;f(M,1)&amp;f(M,2)&amp;\cdots&amp;f(M,N)&#10;\end{array}\right]&#10;$$&#10;}&#10;\end{document}"/>
  <p:tag name="IGUANATEXSIZE" val="20"/>
  <p:tag name="IGUANATEXCURSOR" val="342"/>
  <p:tag name="TRANSPARENCY" val="Fals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834.75"/>
  <p:tag name="ORIGINALWIDTH" val="2541"/>
  <p:tag name="OUTPUTDPI" val="1200"/>
  <p:tag name="LATEXADDIN" val="\documentclass{article}&#10;\usepackage{amsmath}&#10;\usepackage{xcolor}&#10;\pagestyle{empty}&#10;&#10;\begin{document}&#10;\textcolor{red}{&#10;$$&#10;\left[\begin{array}{l|cccc}&#10; \mbox{indices}&amp;1&amp;2&amp;\cdots&amp;N\\\hline&#10; 1&amp;f(1,1)&amp;f(1,2)&amp;\cdots&amp;f(1,N)\\&#10; 2&amp;f(2,1)&amp;f(2,2)&amp;\cdots&amp;f(2,N)\\&#10; \vdots&amp;\vdots&amp;\vdots&amp;\vdots&amp;\vdots\\&#10; M&amp;f(M,1)&amp;f(M,2)&amp;\cdots&amp;f(M,N)&#10;\end{array}\right]&#10;$$&#10;}&#10;\end{document}"/>
  <p:tag name="IGUANATEXSIZE" val="20"/>
  <p:tag name="IGUANATEXCURSOR" val="121"/>
  <p:tag name="TRANSPARENCY" val="False"/>
  <p:tag name="FILENAME" val=""/>
  <p:tag name="INPUTTYPE" val="0"/>
  <p:tag name="LATEXENGINEID" val="0"/>
  <p:tag name="TEMPFOLDER" val="c:\temp\"/>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第一章 绪论.potx" id="{419F4967-F593-424F-B3B6-71F1ABEC4ADE}" vid="{BCD57D8F-48AA-44B5-AEBA-9B1D757764F1}"/>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第一章 绪论</Template>
  <TotalTime>119</TotalTime>
  <Words>2562</Words>
  <Application>Microsoft Office PowerPoint</Application>
  <PresentationFormat>全屏显示(4:3)</PresentationFormat>
  <Paragraphs>422</Paragraphs>
  <Slides>59</Slides>
  <Notes>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59</vt:i4>
      </vt:variant>
    </vt:vector>
  </HeadingPairs>
  <TitlesOfParts>
    <vt:vector size="71" baseType="lpstr">
      <vt:lpstr>方正楷体_GBK</vt:lpstr>
      <vt:lpstr>黑体</vt:lpstr>
      <vt:lpstr>楷体_GB2312</vt:lpstr>
      <vt:lpstr>宋体</vt:lpstr>
      <vt:lpstr>微软雅黑</vt:lpstr>
      <vt:lpstr>Arial</vt:lpstr>
      <vt:lpstr>Tahoma</vt:lpstr>
      <vt:lpstr>Times New Roman</vt:lpstr>
      <vt:lpstr>Wingdings</vt:lpstr>
      <vt:lpstr>Blends</vt:lpstr>
      <vt:lpstr>VISIO</vt:lpstr>
      <vt:lpstr>Visio</vt:lpstr>
      <vt:lpstr>数字图像处理</vt:lpstr>
      <vt:lpstr>课程信息</vt:lpstr>
      <vt:lpstr>PowerPoint 演示文稿</vt:lpstr>
      <vt:lpstr>百闻不如一见 </vt:lpstr>
      <vt:lpstr>研究背景 </vt:lpstr>
      <vt:lpstr>什么是图像？</vt:lpstr>
      <vt:lpstr>什么是数字图像?</vt:lpstr>
      <vt:lpstr>什么是数字图像?</vt:lpstr>
      <vt:lpstr>什么是数字图像?</vt:lpstr>
      <vt:lpstr>什么是数字图像处理?</vt:lpstr>
      <vt:lpstr>如何对图像进行数字化表示?</vt:lpstr>
      <vt:lpstr>如何对图像进行数字化表示?</vt:lpstr>
      <vt:lpstr>数字图像处理的三个层次</vt:lpstr>
      <vt:lpstr>数字图像处理的三个层次</vt:lpstr>
      <vt:lpstr>数字图像处理的三个层次</vt:lpstr>
      <vt:lpstr>数字图像处理的三个层次</vt:lpstr>
      <vt:lpstr>数字图像处理的三个层次</vt:lpstr>
      <vt:lpstr>图像处理是一门交叉学科</vt:lpstr>
      <vt:lpstr>图像处理与相关学科的联系和区别</vt:lpstr>
      <vt:lpstr>PowerPoint 演示文稿</vt:lpstr>
      <vt:lpstr>PowerPoint 演示文稿</vt:lpstr>
      <vt:lpstr>现状</vt:lpstr>
      <vt:lpstr>PowerPoint 演示文稿</vt:lpstr>
      <vt:lpstr>伽马射线成像 </vt:lpstr>
      <vt:lpstr>X射线成像</vt:lpstr>
      <vt:lpstr>X射线成像</vt:lpstr>
      <vt:lpstr>紫外波段成像</vt:lpstr>
      <vt:lpstr>可见光及红外波段成像</vt:lpstr>
      <vt:lpstr>可见光及红外波段成像</vt:lpstr>
      <vt:lpstr>可见光及红外波段成像</vt:lpstr>
      <vt:lpstr>可见光及红外波段成像</vt:lpstr>
      <vt:lpstr>可见光及红外波段成像</vt:lpstr>
      <vt:lpstr>可见光及红外波段成像</vt:lpstr>
      <vt:lpstr>微波波段成像</vt:lpstr>
      <vt:lpstr>无线电波段成像主要应用在医学和天文学</vt:lpstr>
      <vt:lpstr>其他图像模式应用的实例</vt:lpstr>
      <vt:lpstr>其他图像模式应用的实例</vt:lpstr>
      <vt:lpstr>其他图像模式应用的实例</vt:lpstr>
      <vt:lpstr>发展趋势</vt:lpstr>
      <vt:lpstr> 数字图像处理系统简介 </vt:lpstr>
      <vt:lpstr> 数字图像处理系统简介 </vt:lpstr>
      <vt:lpstr>1. 图像变换 </vt:lpstr>
      <vt:lpstr>2. 图像压缩编码 </vt:lpstr>
      <vt:lpstr>3. 图像的增强和复原 </vt:lpstr>
      <vt:lpstr>4. 图像分割 </vt:lpstr>
      <vt:lpstr>5. 图像描述 </vt:lpstr>
      <vt:lpstr>6. 图像识别 </vt:lpstr>
      <vt:lpstr>7. 图像隐藏 </vt:lpstr>
      <vt:lpstr>1. 空间探索 </vt:lpstr>
      <vt:lpstr>2. 遥感图片 </vt:lpstr>
      <vt:lpstr>3. 天气预报 </vt:lpstr>
      <vt:lpstr>4. 计算机绘画 </vt:lpstr>
      <vt:lpstr>5. 计算机合成图像 </vt:lpstr>
      <vt:lpstr>6. 计算机合成图像 </vt:lpstr>
      <vt:lpstr>7. 广告设计 </vt:lpstr>
      <vt:lpstr>8. 网页设计  </vt:lpstr>
      <vt:lpstr>9. 军事应用—目标打击，目标对比  </vt:lpstr>
      <vt:lpstr> 数字图像处理应用前景</vt:lpstr>
      <vt:lpstr>总结</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dc:title>
  <dc:creator>ToughLife</dc:creator>
  <cp:lastModifiedBy>ToughLife</cp:lastModifiedBy>
  <cp:revision>15</cp:revision>
  <cp:lastPrinted>1601-01-01T00:00:00Z</cp:lastPrinted>
  <dcterms:created xsi:type="dcterms:W3CDTF">2017-09-11T02:00:55Z</dcterms:created>
  <dcterms:modified xsi:type="dcterms:W3CDTF">2018-09-26T05:04:32Z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